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9"/>
  </p:notesMasterIdLst>
  <p:sldIdLst>
    <p:sldId id="257" r:id="rId2"/>
    <p:sldId id="258" r:id="rId3"/>
    <p:sldId id="291" r:id="rId4"/>
    <p:sldId id="318" r:id="rId5"/>
    <p:sldId id="312" r:id="rId6"/>
    <p:sldId id="305" r:id="rId7"/>
    <p:sldId id="306" r:id="rId8"/>
    <p:sldId id="310" r:id="rId9"/>
    <p:sldId id="311" r:id="rId10"/>
    <p:sldId id="316" r:id="rId11"/>
    <p:sldId id="315" r:id="rId12"/>
    <p:sldId id="313" r:id="rId13"/>
    <p:sldId id="317" r:id="rId14"/>
    <p:sldId id="314" r:id="rId15"/>
    <p:sldId id="319" r:id="rId16"/>
    <p:sldId id="320" r:id="rId17"/>
    <p:sldId id="326" r:id="rId18"/>
    <p:sldId id="321" r:id="rId19"/>
    <p:sldId id="322" r:id="rId20"/>
    <p:sldId id="327" r:id="rId21"/>
    <p:sldId id="328" r:id="rId22"/>
    <p:sldId id="329" r:id="rId23"/>
    <p:sldId id="330" r:id="rId24"/>
    <p:sldId id="331" r:id="rId25"/>
    <p:sldId id="332" r:id="rId26"/>
    <p:sldId id="333" r:id="rId27"/>
    <p:sldId id="334" r:id="rId28"/>
    <p:sldId id="335" r:id="rId29"/>
    <p:sldId id="336" r:id="rId30"/>
    <p:sldId id="337" r:id="rId31"/>
    <p:sldId id="339" r:id="rId32"/>
    <p:sldId id="338" r:id="rId33"/>
    <p:sldId id="284" r:id="rId34"/>
    <p:sldId id="286" r:id="rId35"/>
    <p:sldId id="340" r:id="rId36"/>
    <p:sldId id="341" r:id="rId37"/>
    <p:sldId id="323" r:id="rId3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eenu Chacko Madappillikunnel"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869" y="-1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1048788"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48789"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5494802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1048590"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591"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1048618" name="Google Shape;91;g12fa968f401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9" name="Google Shape;92;g12fa968f401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Functional resonance imaging (fMRI) </a:t>
            </a:r>
          </a:p>
          <a:p>
            <a:pPr marL="0" lvl="0" indent="0" algn="l" rtl="0">
              <a:spcBef>
                <a:spcPts val="0"/>
              </a:spcBef>
              <a:spcAft>
                <a:spcPts val="0"/>
              </a:spcAft>
              <a:buNone/>
            </a:pPr>
            <a:r>
              <a:rPr lang="en-GB"/>
              <a:t>It measures brain activity. MRI measures brain structure.</a:t>
            </a:r>
          </a:p>
        </p:txBody>
      </p:sp>
    </p:spTree>
    <p:extLst>
      <p:ext uri="{BB962C8B-B14F-4D97-AF65-F5344CB8AC3E}">
        <p14:creationId xmlns:p14="http://schemas.microsoft.com/office/powerpoint/2010/main" val="668568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1048618" name="Google Shape;91;g12fa968f401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9" name="Google Shape;92;g12fa968f401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GB" dirty="0"/>
          </a:p>
        </p:txBody>
      </p:sp>
    </p:spTree>
    <p:extLst>
      <p:ext uri="{BB962C8B-B14F-4D97-AF65-F5344CB8AC3E}">
        <p14:creationId xmlns:p14="http://schemas.microsoft.com/office/powerpoint/2010/main" val="6685685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1048618" name="Google Shape;91;g12fa968f401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9" name="Google Shape;92;g12fa968f401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Functional resonance imaging (fMRI) </a:t>
            </a:r>
          </a:p>
          <a:p>
            <a:pPr marL="0" lvl="0" indent="0" algn="l" rtl="0">
              <a:spcBef>
                <a:spcPts val="0"/>
              </a:spcBef>
              <a:spcAft>
                <a:spcPts val="0"/>
              </a:spcAft>
              <a:buNone/>
            </a:pPr>
            <a:r>
              <a:rPr lang="en-GB"/>
              <a:t>It measures brain activity. MRI measures brain structure.</a:t>
            </a:r>
          </a:p>
        </p:txBody>
      </p:sp>
    </p:spTree>
    <p:extLst>
      <p:ext uri="{BB962C8B-B14F-4D97-AF65-F5344CB8AC3E}">
        <p14:creationId xmlns:p14="http://schemas.microsoft.com/office/powerpoint/2010/main" val="6685685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1048618" name="Google Shape;91;g12fa968f401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9" name="Google Shape;92;g12fa968f401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Functional resonance imaging (fMRI) </a:t>
            </a:r>
          </a:p>
          <a:p>
            <a:pPr marL="0" lvl="0" indent="0" algn="l" rtl="0">
              <a:spcBef>
                <a:spcPts val="0"/>
              </a:spcBef>
              <a:spcAft>
                <a:spcPts val="0"/>
              </a:spcAft>
              <a:buNone/>
            </a:pPr>
            <a:r>
              <a:rPr lang="en-GB"/>
              <a:t>It measures brain activity. MRI measures brain structure.</a:t>
            </a:r>
          </a:p>
        </p:txBody>
      </p:sp>
    </p:spTree>
    <p:extLst>
      <p:ext uri="{BB962C8B-B14F-4D97-AF65-F5344CB8AC3E}">
        <p14:creationId xmlns:p14="http://schemas.microsoft.com/office/powerpoint/2010/main" val="6685685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xmlns="" id="{82FF7874-B69E-5393-8A5A-B2B5893F35F3}"/>
            </a:ext>
          </a:extLst>
        </p:cNvPr>
        <p:cNvGrpSpPr/>
        <p:nvPr/>
      </p:nvGrpSpPr>
      <p:grpSpPr>
        <a:xfrm>
          <a:off x="0" y="0"/>
          <a:ext cx="0" cy="0"/>
          <a:chOff x="0" y="0"/>
          <a:chExt cx="0" cy="0"/>
        </a:xfrm>
      </p:grpSpPr>
      <p:sp>
        <p:nvSpPr>
          <p:cNvPr id="58" name="Google Shape;58;p4:notes">
            <a:extLst>
              <a:ext uri="{FF2B5EF4-FFF2-40B4-BE49-F238E27FC236}">
                <a16:creationId xmlns:a16="http://schemas.microsoft.com/office/drawing/2014/main" xmlns="" id="{AE0C3B9F-4800-D35B-49D3-660E370AB3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4:notes">
            <a:extLst>
              <a:ext uri="{FF2B5EF4-FFF2-40B4-BE49-F238E27FC236}">
                <a16:creationId xmlns:a16="http://schemas.microsoft.com/office/drawing/2014/main" xmlns="" id="{B224E0EE-FD60-9B69-0D5D-85A5B9D8120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210911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xmlns="" id="{5669E08B-650A-A95A-4028-A527CC8D0F63}"/>
            </a:ext>
          </a:extLst>
        </p:cNvPr>
        <p:cNvGrpSpPr/>
        <p:nvPr/>
      </p:nvGrpSpPr>
      <p:grpSpPr>
        <a:xfrm>
          <a:off x="0" y="0"/>
          <a:ext cx="0" cy="0"/>
          <a:chOff x="0" y="0"/>
          <a:chExt cx="0" cy="0"/>
        </a:xfrm>
      </p:grpSpPr>
      <p:sp>
        <p:nvSpPr>
          <p:cNvPr id="58" name="Google Shape;58;p4:notes">
            <a:extLst>
              <a:ext uri="{FF2B5EF4-FFF2-40B4-BE49-F238E27FC236}">
                <a16:creationId xmlns:a16="http://schemas.microsoft.com/office/drawing/2014/main" xmlns="" id="{EA527E50-6E68-5CAD-CF0A-3A5116F0A0E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4:notes">
            <a:extLst>
              <a:ext uri="{FF2B5EF4-FFF2-40B4-BE49-F238E27FC236}">
                <a16:creationId xmlns:a16="http://schemas.microsoft.com/office/drawing/2014/main" xmlns="" id="{75A224CF-E737-66A5-7D1A-EC420C0F5EEB}"/>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399037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35094d427f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g335094d427f_1_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Concerning</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xmlns="" id="{F74531ED-D76F-7EAE-5345-3D651B2D16AD}"/>
            </a:ext>
          </a:extLst>
        </p:cNvPr>
        <p:cNvGrpSpPr/>
        <p:nvPr/>
      </p:nvGrpSpPr>
      <p:grpSpPr>
        <a:xfrm>
          <a:off x="0" y="0"/>
          <a:ext cx="0" cy="0"/>
          <a:chOff x="0" y="0"/>
          <a:chExt cx="0" cy="0"/>
        </a:xfrm>
      </p:grpSpPr>
      <p:sp>
        <p:nvSpPr>
          <p:cNvPr id="58" name="Google Shape;58;p4:notes">
            <a:extLst>
              <a:ext uri="{FF2B5EF4-FFF2-40B4-BE49-F238E27FC236}">
                <a16:creationId xmlns:a16="http://schemas.microsoft.com/office/drawing/2014/main" xmlns="" id="{A198BF9A-97B0-65AD-6DA2-396DD7470D7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4:notes">
            <a:extLst>
              <a:ext uri="{FF2B5EF4-FFF2-40B4-BE49-F238E27FC236}">
                <a16:creationId xmlns:a16="http://schemas.microsoft.com/office/drawing/2014/main" xmlns="" id="{E22E09B2-9113-F4B1-AE63-724A75D02252}"/>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92523462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a:extLst>
            <a:ext uri="{FF2B5EF4-FFF2-40B4-BE49-F238E27FC236}">
              <a16:creationId xmlns:a16="http://schemas.microsoft.com/office/drawing/2014/main" xmlns="" id="{26C99631-0C59-55EA-2636-41AD9ED4C2B5}"/>
            </a:ext>
          </a:extLst>
        </p:cNvPr>
        <p:cNvGrpSpPr/>
        <p:nvPr/>
      </p:nvGrpSpPr>
      <p:grpSpPr>
        <a:xfrm>
          <a:off x="0" y="0"/>
          <a:ext cx="0" cy="0"/>
          <a:chOff x="0" y="0"/>
          <a:chExt cx="0" cy="0"/>
        </a:xfrm>
      </p:grpSpPr>
      <p:sp>
        <p:nvSpPr>
          <p:cNvPr id="58" name="Google Shape;58;p4:notes">
            <a:extLst>
              <a:ext uri="{FF2B5EF4-FFF2-40B4-BE49-F238E27FC236}">
                <a16:creationId xmlns:a16="http://schemas.microsoft.com/office/drawing/2014/main" xmlns="" id="{5E9465F2-D73E-739B-8BEE-C3622BAD869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p4:notes">
            <a:extLst>
              <a:ext uri="{FF2B5EF4-FFF2-40B4-BE49-F238E27FC236}">
                <a16:creationId xmlns:a16="http://schemas.microsoft.com/office/drawing/2014/main" xmlns="" id="{F38EC53A-BFB1-8EFE-58CC-0A0133410E89}"/>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731470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3ed69a2131_3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2" name="Google Shape;232;g33ed69a2131_3_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Concerning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1048597" name="Google Shape;63;g106cc0946f7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598" name="Google Shape;64;g106cc0946f7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3ed69a2131_3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g33ed69a2131_3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Concerning</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3ed69a2131_3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6" name="Google Shape;246;g33ed69a2131_3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Concerning</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33ed69a2131_3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3" name="Google Shape;253;g33ed69a2131_3_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Concerning</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33ed69a2131_3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0" name="Google Shape;260;g33ed69a2131_3_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Concerning</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3ed69a2131_3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7" name="Google Shape;267;g33ed69a2131_3_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Concerning</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33ed69a2131_3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g33ed69a2131_3_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Concerning</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33ed69a2131_3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1" name="Google Shape;281;g33ed69a2131_3_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a:t>Concerning</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33ed69a2131_1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8" name="Google Shape;288;g33ed69a2131_1_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33ed69a2131_1_2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33ed69a2131_1_2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299" name="Google Shape;299;g33ed69a2131_1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0" name="Google Shape;300;g33ed69a2131_1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1048603" name="Google Shape;72;gf658b5408e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04" name="Google Shape;73;gf658b5408e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Concerning</a:t>
            </a:r>
          </a:p>
        </p:txBody>
      </p:sp>
    </p:spTree>
    <p:extLst>
      <p:ext uri="{BB962C8B-B14F-4D97-AF65-F5344CB8AC3E}">
        <p14:creationId xmlns:p14="http://schemas.microsoft.com/office/powerpoint/2010/main" val="42428191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33ed69a2131_1_2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33ed69a2131_1_2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3ed69a2131_1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3ed69a2131_1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1048740" name="Google Shape;285;g119e52f24b0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741" name="Google Shape;286;g119e52f24b0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8"/>
        <p:cNvGrpSpPr/>
        <p:nvPr/>
      </p:nvGrpSpPr>
      <p:grpSpPr>
        <a:xfrm>
          <a:off x="0" y="0"/>
          <a:ext cx="0" cy="0"/>
          <a:chOff x="0" y="0"/>
          <a:chExt cx="0" cy="0"/>
        </a:xfrm>
      </p:grpSpPr>
      <p:sp>
        <p:nvSpPr>
          <p:cNvPr id="1048750" name="Google Shape;299;gf658b5408e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751" name="Google Shape;300;gf658b5408e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Google Shape;328;g33ed69a2131_1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29" name="Google Shape;329;g33ed69a2131_1_10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1"/>
        <p:cNvGrpSpPr/>
        <p:nvPr/>
      </p:nvGrpSpPr>
      <p:grpSpPr>
        <a:xfrm>
          <a:off x="0" y="0"/>
          <a:ext cx="0" cy="0"/>
          <a:chOff x="0" y="0"/>
          <a:chExt cx="0" cy="0"/>
        </a:xfrm>
      </p:grpSpPr>
      <p:sp>
        <p:nvSpPr>
          <p:cNvPr id="342" name="Google Shape;342;g328959caa11_2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3" name="Google Shape;343;g328959caa11_2_20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1048618" name="Google Shape;91;g12fa968f401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9" name="Google Shape;92;g12fa968f401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Functional resonance imaging (fMRI) </a:t>
            </a:r>
          </a:p>
          <a:p>
            <a:pPr marL="0" lvl="0" indent="0" algn="l" rtl="0">
              <a:spcBef>
                <a:spcPts val="0"/>
              </a:spcBef>
              <a:spcAft>
                <a:spcPts val="0"/>
              </a:spcAft>
              <a:buNone/>
            </a:pPr>
            <a:r>
              <a:rPr lang="en-GB"/>
              <a:t>It measures brain activity. MRI measures brain structure.</a:t>
            </a:r>
          </a:p>
        </p:txBody>
      </p:sp>
    </p:spTree>
    <p:extLst>
      <p:ext uri="{BB962C8B-B14F-4D97-AF65-F5344CB8AC3E}">
        <p14:creationId xmlns:p14="http://schemas.microsoft.com/office/powerpoint/2010/main" val="6685685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1048618" name="Google Shape;91;g12fa968f401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9" name="Google Shape;92;g12fa968f401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Functional resonance imaging (fMRI) </a:t>
            </a:r>
          </a:p>
          <a:p>
            <a:pPr marL="0" lvl="0" indent="0" algn="l" rtl="0">
              <a:spcBef>
                <a:spcPts val="0"/>
              </a:spcBef>
              <a:spcAft>
                <a:spcPts val="0"/>
              </a:spcAft>
              <a:buNone/>
            </a:pPr>
            <a:r>
              <a:rPr lang="en-GB"/>
              <a:t>It measures brain activity. MRI measures brain structure.</a:t>
            </a:r>
          </a:p>
        </p:txBody>
      </p:sp>
    </p:spTree>
    <p:extLst>
      <p:ext uri="{BB962C8B-B14F-4D97-AF65-F5344CB8AC3E}">
        <p14:creationId xmlns:p14="http://schemas.microsoft.com/office/powerpoint/2010/main" val="2449333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1048618" name="Google Shape;91;g12fa968f401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9" name="Google Shape;92;g12fa968f401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Functional resonance imaging (fMRI) </a:t>
            </a:r>
          </a:p>
          <a:p>
            <a:pPr marL="0" lvl="0" indent="0" algn="l" rtl="0">
              <a:spcBef>
                <a:spcPts val="0"/>
              </a:spcBef>
              <a:spcAft>
                <a:spcPts val="0"/>
              </a:spcAft>
              <a:buNone/>
            </a:pPr>
            <a:r>
              <a:rPr lang="en-GB"/>
              <a:t>It measures brain activity. MRI measures brain structure.</a:t>
            </a:r>
          </a:p>
        </p:txBody>
      </p:sp>
    </p:spTree>
    <p:extLst>
      <p:ext uri="{BB962C8B-B14F-4D97-AF65-F5344CB8AC3E}">
        <p14:creationId xmlns:p14="http://schemas.microsoft.com/office/powerpoint/2010/main" val="6685685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1048618" name="Google Shape;91;g12fa968f401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9" name="Google Shape;92;g12fa968f401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Functional resonance imaging (fMRI) </a:t>
            </a:r>
          </a:p>
          <a:p>
            <a:pPr marL="0" lvl="0" indent="0" algn="l" rtl="0">
              <a:spcBef>
                <a:spcPts val="0"/>
              </a:spcBef>
              <a:spcAft>
                <a:spcPts val="0"/>
              </a:spcAft>
              <a:buNone/>
            </a:pPr>
            <a:r>
              <a:rPr lang="en-GB"/>
              <a:t>It measures brain activity. MRI measures brain structure.</a:t>
            </a:r>
          </a:p>
        </p:txBody>
      </p:sp>
    </p:spTree>
    <p:extLst>
      <p:ext uri="{BB962C8B-B14F-4D97-AF65-F5344CB8AC3E}">
        <p14:creationId xmlns:p14="http://schemas.microsoft.com/office/powerpoint/2010/main" val="6685685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1048618" name="Google Shape;91;g12fa968f401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9" name="Google Shape;92;g12fa968f401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Functional resonance imaging (fMRI) </a:t>
            </a:r>
          </a:p>
          <a:p>
            <a:pPr marL="0" lvl="0" indent="0" algn="l" rtl="0">
              <a:spcBef>
                <a:spcPts val="0"/>
              </a:spcBef>
              <a:spcAft>
                <a:spcPts val="0"/>
              </a:spcAft>
              <a:buNone/>
            </a:pPr>
            <a:r>
              <a:rPr lang="en-GB"/>
              <a:t>It measures brain activity. MRI measures brain structure.</a:t>
            </a:r>
          </a:p>
        </p:txBody>
      </p:sp>
    </p:spTree>
    <p:extLst>
      <p:ext uri="{BB962C8B-B14F-4D97-AF65-F5344CB8AC3E}">
        <p14:creationId xmlns:p14="http://schemas.microsoft.com/office/powerpoint/2010/main" val="6685685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1048618" name="Google Shape;91;g12fa968f401_0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8619" name="Google Shape;92;g12fa968f401_0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Functional resonance imaging (fMRI) </a:t>
            </a:r>
          </a:p>
          <a:p>
            <a:pPr marL="0" lvl="0" indent="0" algn="l" rtl="0">
              <a:spcBef>
                <a:spcPts val="0"/>
              </a:spcBef>
              <a:spcAft>
                <a:spcPts val="0"/>
              </a:spcAft>
              <a:buNone/>
            </a:pPr>
            <a:r>
              <a:rPr lang="en-GB"/>
              <a:t>It measures brain activity. MRI measures brain structure.</a:t>
            </a:r>
          </a:p>
        </p:txBody>
      </p:sp>
    </p:spTree>
    <p:extLst>
      <p:ext uri="{BB962C8B-B14F-4D97-AF65-F5344CB8AC3E}">
        <p14:creationId xmlns:p14="http://schemas.microsoft.com/office/powerpoint/2010/main" val="6685685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048581" name="Google Shape;12;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Font typeface="Times New Roman"/>
              <a:buNone/>
              <a:defRPr sz="5200">
                <a:latin typeface="Times New Roman"/>
                <a:ea typeface="Times New Roman"/>
                <a:cs typeface="Times New Roman"/>
                <a:sym typeface="Times New Roma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48582" name="Google Shape;13;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Font typeface="Times New Roman"/>
              <a:buNone/>
              <a:defRPr sz="2800">
                <a:latin typeface="Times New Roman"/>
                <a:ea typeface="Times New Roman"/>
                <a:cs typeface="Times New Roman"/>
                <a:sym typeface="Times New Roman"/>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048583" name="Google Shape;14;p2"/>
          <p:cNvSpPr/>
          <p:nvPr/>
        </p:nvSpPr>
        <p:spPr>
          <a:xfrm>
            <a:off x="0" y="4782600"/>
            <a:ext cx="9144000" cy="360900"/>
          </a:xfrm>
          <a:prstGeom prst="rect">
            <a:avLst/>
          </a:prstGeom>
          <a:solidFill>
            <a:srgbClr val="115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84" name="Google Shape;15;p2"/>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GB"/>
              <a:t>‹#›</a:t>
            </a:fld>
            <a:endParaRPr lang="en-GB"/>
          </a:p>
        </p:txBody>
      </p:sp>
      <p:sp>
        <p:nvSpPr>
          <p:cNvPr id="1048585" name="Google Shape;16;p2"/>
          <p:cNvSpPr txBox="1"/>
          <p:nvPr/>
        </p:nvSpPr>
        <p:spPr>
          <a:xfrm>
            <a:off x="0" y="4812126"/>
            <a:ext cx="6840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a:solidFill>
                  <a:schemeClr val="lt1"/>
                </a:solidFill>
              </a:rPr>
              <a:t>Department of Computer Science and Engineering, MACE, Kothamangalam</a:t>
            </a:r>
            <a:endParaRPr sz="1000">
              <a:solidFill>
                <a:schemeClr val="lt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1048781" name="Google Shape;3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048782"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1048783" name="Google Shape;40;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84" name="Google Shape;41;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1048785" name="Google Shape;42;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048786" name="Google Shape;43;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lvl1pPr>
            <a:lvl2pPr marL="914400" lvl="1" indent="-317500">
              <a:spcBef>
                <a:spcPts val="0"/>
              </a:spcBef>
              <a:spcAft>
                <a:spcPts val="0"/>
              </a:spcAft>
              <a:buSzPts val="1400"/>
              <a:buChar char="○"/>
            </a:lvl2pPr>
            <a:lvl3pPr marL="1371600" lvl="2" indent="-317500">
              <a:spcBef>
                <a:spcPts val="0"/>
              </a:spcBef>
              <a:spcAft>
                <a:spcPts val="0"/>
              </a:spcAft>
              <a:buSzPts val="1400"/>
              <a:buChar char="■"/>
            </a:lvl3pPr>
            <a:lvl4pPr marL="1828800" lvl="3" indent="-317500">
              <a:spcBef>
                <a:spcPts val="0"/>
              </a:spcBef>
              <a:spcAft>
                <a:spcPts val="0"/>
              </a:spcAft>
              <a:buSzPts val="1400"/>
              <a:buChar char="●"/>
            </a:lvl4pPr>
            <a:lvl5pPr marL="2286000" lvl="4" indent="-317500">
              <a:spcBef>
                <a:spcPts val="0"/>
              </a:spcBef>
              <a:spcAft>
                <a:spcPts val="0"/>
              </a:spcAft>
              <a:buSzPts val="1400"/>
              <a:buChar char="○"/>
            </a:lvl5pPr>
            <a:lvl6pPr marL="2743200" lvl="5" indent="-317500">
              <a:spcBef>
                <a:spcPts val="0"/>
              </a:spcBef>
              <a:spcAft>
                <a:spcPts val="0"/>
              </a:spcAft>
              <a:buSzPts val="1400"/>
              <a:buChar char="■"/>
            </a:lvl6pPr>
            <a:lvl7pPr marL="3200400" lvl="6" indent="-317500">
              <a:spcBef>
                <a:spcPts val="0"/>
              </a:spcBef>
              <a:spcAft>
                <a:spcPts val="0"/>
              </a:spcAft>
              <a:buSzPts val="1400"/>
              <a:buChar char="●"/>
            </a:lvl7pPr>
            <a:lvl8pPr marL="3657600" lvl="7" indent="-317500">
              <a:spcBef>
                <a:spcPts val="0"/>
              </a:spcBef>
              <a:spcAft>
                <a:spcPts val="0"/>
              </a:spcAft>
              <a:buSzPts val="1400"/>
              <a:buChar char="○"/>
            </a:lvl8pPr>
            <a:lvl9pPr marL="4114800" lvl="8" indent="-317500">
              <a:spcBef>
                <a:spcPts val="0"/>
              </a:spcBef>
              <a:spcAft>
                <a:spcPts val="0"/>
              </a:spcAft>
              <a:buSzPts val="1400"/>
              <a:buChar char="■"/>
            </a:lvl9pPr>
          </a:lstStyle>
          <a:p>
            <a:endParaRPr/>
          </a:p>
        </p:txBody>
      </p:sp>
      <p:sp>
        <p:nvSpPr>
          <p:cNvPr id="1048787"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1048767"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lvl1pPr>
          </a:lstStyle>
          <a:p>
            <a:endParaRPr/>
          </a:p>
        </p:txBody>
      </p:sp>
      <p:sp>
        <p:nvSpPr>
          <p:cNvPr id="1048768"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1048769" name="Google Shape;49;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48770" name="Google Shape;50;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lvl1pPr>
            <a:lvl2pPr marL="914400" lvl="1" indent="-317500" algn="ctr">
              <a:spcBef>
                <a:spcPts val="0"/>
              </a:spcBef>
              <a:spcAft>
                <a:spcPts val="0"/>
              </a:spcAft>
              <a:buSzPts val="1400"/>
              <a:buChar char="○"/>
            </a:lvl2pPr>
            <a:lvl3pPr marL="1371600" lvl="2" indent="-317500" algn="ctr">
              <a:spcBef>
                <a:spcPts val="0"/>
              </a:spcBef>
              <a:spcAft>
                <a:spcPts val="0"/>
              </a:spcAft>
              <a:buSzPts val="1400"/>
              <a:buChar char="■"/>
            </a:lvl3pPr>
            <a:lvl4pPr marL="1828800" lvl="3" indent="-317500" algn="ctr">
              <a:spcBef>
                <a:spcPts val="0"/>
              </a:spcBef>
              <a:spcAft>
                <a:spcPts val="0"/>
              </a:spcAft>
              <a:buSzPts val="1400"/>
              <a:buChar char="●"/>
            </a:lvl4pPr>
            <a:lvl5pPr marL="2286000" lvl="4" indent="-317500" algn="ctr">
              <a:spcBef>
                <a:spcPts val="0"/>
              </a:spcBef>
              <a:spcAft>
                <a:spcPts val="0"/>
              </a:spcAft>
              <a:buSzPts val="1400"/>
              <a:buChar char="○"/>
            </a:lvl5pPr>
            <a:lvl6pPr marL="2743200" lvl="5" indent="-317500" algn="ctr">
              <a:spcBef>
                <a:spcPts val="0"/>
              </a:spcBef>
              <a:spcAft>
                <a:spcPts val="0"/>
              </a:spcAft>
              <a:buSzPts val="1400"/>
              <a:buChar char="■"/>
            </a:lvl6pPr>
            <a:lvl7pPr marL="3200400" lvl="6" indent="-317500" algn="ctr">
              <a:spcBef>
                <a:spcPts val="0"/>
              </a:spcBef>
              <a:spcAft>
                <a:spcPts val="0"/>
              </a:spcAft>
              <a:buSzPts val="1400"/>
              <a:buChar char="●"/>
            </a:lvl7pPr>
            <a:lvl8pPr marL="3657600" lvl="7" indent="-317500" algn="ctr">
              <a:spcBef>
                <a:spcPts val="0"/>
              </a:spcBef>
              <a:spcAft>
                <a:spcPts val="0"/>
              </a:spcAft>
              <a:buSzPts val="1400"/>
              <a:buChar char="○"/>
            </a:lvl8pPr>
            <a:lvl9pPr marL="4114800" lvl="8" indent="-317500" algn="ctr">
              <a:spcBef>
                <a:spcPts val="0"/>
              </a:spcBef>
              <a:spcAft>
                <a:spcPts val="0"/>
              </a:spcAft>
              <a:buSzPts val="1400"/>
              <a:buChar char="■"/>
            </a:lvl9pPr>
          </a:lstStyle>
          <a:p>
            <a:endParaRPr/>
          </a:p>
        </p:txBody>
      </p:sp>
      <p:sp>
        <p:nvSpPr>
          <p:cNvPr id="1048771" name="Google Shape;5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1048764" name="Google Shape;53;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lvl1pPr>
            <a:lvl2pPr lvl="1">
              <a:buNone/>
            </a:lvl2pPr>
            <a:lvl3pPr lvl="2">
              <a:buNone/>
            </a:lvl3pPr>
            <a:lvl4pPr lvl="3">
              <a:buNone/>
            </a:lvl4pPr>
            <a:lvl5pPr lvl="4">
              <a:buNone/>
            </a:lvl5pPr>
            <a:lvl6pPr lvl="5">
              <a:buNone/>
            </a:lvl6pPr>
            <a:lvl7pPr lvl="6">
              <a:buNone/>
            </a:lvl7pPr>
            <a:lvl8pPr lvl="7">
              <a:buNone/>
            </a:lvl8pPr>
            <a:lvl9pPr lvl="8">
              <a:buNone/>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104857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Times New Roman"/>
              <a:buNone/>
              <a:defRPr sz="2800">
                <a:solidFill>
                  <a:schemeClr val="dk1"/>
                </a:solidFill>
                <a:latin typeface="Times New Roman"/>
                <a:ea typeface="Times New Roman"/>
                <a:cs typeface="Times New Roman"/>
                <a:sym typeface="Times New Roman"/>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04857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Times New Roman"/>
              <a:buChar char="●"/>
              <a:defRPr sz="1800">
                <a:solidFill>
                  <a:schemeClr val="dk2"/>
                </a:solidFill>
                <a:latin typeface="Times New Roman"/>
                <a:ea typeface="Times New Roman"/>
                <a:cs typeface="Times New Roman"/>
                <a:sym typeface="Times New Roman"/>
              </a:defRPr>
            </a:lvl1pPr>
            <a:lvl2pPr marL="914400" lvl="1" indent="-317500">
              <a:lnSpc>
                <a:spcPct val="115000"/>
              </a:lnSpc>
              <a:spcBef>
                <a:spcPts val="0"/>
              </a:spcBef>
              <a:spcAft>
                <a:spcPts val="0"/>
              </a:spcAft>
              <a:buClr>
                <a:schemeClr val="dk2"/>
              </a:buClr>
              <a:buSzPts val="1400"/>
              <a:buFont typeface="Times New Roman"/>
              <a:buChar char="○"/>
              <a:defRPr>
                <a:solidFill>
                  <a:schemeClr val="dk2"/>
                </a:solidFill>
                <a:latin typeface="Times New Roman"/>
                <a:ea typeface="Times New Roman"/>
                <a:cs typeface="Times New Roman"/>
                <a:sym typeface="Times New Roman"/>
              </a:defRPr>
            </a:lvl2pPr>
            <a:lvl3pPr marL="1371600" lvl="2" indent="-317500">
              <a:lnSpc>
                <a:spcPct val="115000"/>
              </a:lnSpc>
              <a:spcBef>
                <a:spcPts val="0"/>
              </a:spcBef>
              <a:spcAft>
                <a:spcPts val="0"/>
              </a:spcAft>
              <a:buClr>
                <a:schemeClr val="dk2"/>
              </a:buClr>
              <a:buSzPts val="1400"/>
              <a:buFont typeface="Times New Roman"/>
              <a:buChar char="■"/>
              <a:defRPr>
                <a:solidFill>
                  <a:schemeClr val="dk2"/>
                </a:solidFill>
                <a:latin typeface="Times New Roman"/>
                <a:ea typeface="Times New Roman"/>
                <a:cs typeface="Times New Roman"/>
                <a:sym typeface="Times New Roman"/>
              </a:defRPr>
            </a:lvl3pPr>
            <a:lvl4pPr marL="1828800" lvl="3" indent="-317500">
              <a:lnSpc>
                <a:spcPct val="115000"/>
              </a:lnSpc>
              <a:spcBef>
                <a:spcPts val="0"/>
              </a:spcBef>
              <a:spcAft>
                <a:spcPts val="0"/>
              </a:spcAft>
              <a:buClr>
                <a:schemeClr val="dk2"/>
              </a:buClr>
              <a:buSzPts val="1400"/>
              <a:buFont typeface="Times New Roman"/>
              <a:buChar char="●"/>
              <a:defRPr>
                <a:solidFill>
                  <a:schemeClr val="dk2"/>
                </a:solidFill>
                <a:latin typeface="Times New Roman"/>
                <a:ea typeface="Times New Roman"/>
                <a:cs typeface="Times New Roman"/>
                <a:sym typeface="Times New Roman"/>
              </a:defRPr>
            </a:lvl4pPr>
            <a:lvl5pPr marL="2286000" lvl="4" indent="-317500">
              <a:lnSpc>
                <a:spcPct val="115000"/>
              </a:lnSpc>
              <a:spcBef>
                <a:spcPts val="0"/>
              </a:spcBef>
              <a:spcAft>
                <a:spcPts val="0"/>
              </a:spcAft>
              <a:buClr>
                <a:schemeClr val="dk2"/>
              </a:buClr>
              <a:buSzPts val="1400"/>
              <a:buFont typeface="Times New Roman"/>
              <a:buChar char="○"/>
              <a:defRPr>
                <a:solidFill>
                  <a:schemeClr val="dk2"/>
                </a:solidFill>
                <a:latin typeface="Times New Roman"/>
                <a:ea typeface="Times New Roman"/>
                <a:cs typeface="Times New Roman"/>
                <a:sym typeface="Times New Roman"/>
              </a:defRPr>
            </a:lvl5pPr>
            <a:lvl6pPr marL="2743200" lvl="5" indent="-317500">
              <a:lnSpc>
                <a:spcPct val="115000"/>
              </a:lnSpc>
              <a:spcBef>
                <a:spcPts val="0"/>
              </a:spcBef>
              <a:spcAft>
                <a:spcPts val="0"/>
              </a:spcAft>
              <a:buClr>
                <a:schemeClr val="dk2"/>
              </a:buClr>
              <a:buSzPts val="1400"/>
              <a:buFont typeface="Times New Roman"/>
              <a:buChar char="■"/>
              <a:defRPr>
                <a:solidFill>
                  <a:schemeClr val="dk2"/>
                </a:solidFill>
                <a:latin typeface="Times New Roman"/>
                <a:ea typeface="Times New Roman"/>
                <a:cs typeface="Times New Roman"/>
                <a:sym typeface="Times New Roman"/>
              </a:defRPr>
            </a:lvl6pPr>
            <a:lvl7pPr marL="3200400" lvl="6" indent="-317500">
              <a:lnSpc>
                <a:spcPct val="115000"/>
              </a:lnSpc>
              <a:spcBef>
                <a:spcPts val="0"/>
              </a:spcBef>
              <a:spcAft>
                <a:spcPts val="0"/>
              </a:spcAft>
              <a:buClr>
                <a:schemeClr val="dk2"/>
              </a:buClr>
              <a:buSzPts val="1400"/>
              <a:buFont typeface="Times New Roman"/>
              <a:buChar char="●"/>
              <a:defRPr>
                <a:solidFill>
                  <a:schemeClr val="dk2"/>
                </a:solidFill>
                <a:latin typeface="Times New Roman"/>
                <a:ea typeface="Times New Roman"/>
                <a:cs typeface="Times New Roman"/>
                <a:sym typeface="Times New Roman"/>
              </a:defRPr>
            </a:lvl7pPr>
            <a:lvl8pPr marL="3657600" lvl="7" indent="-317500">
              <a:lnSpc>
                <a:spcPct val="115000"/>
              </a:lnSpc>
              <a:spcBef>
                <a:spcPts val="0"/>
              </a:spcBef>
              <a:spcAft>
                <a:spcPts val="0"/>
              </a:spcAft>
              <a:buClr>
                <a:schemeClr val="dk2"/>
              </a:buClr>
              <a:buSzPts val="1400"/>
              <a:buFont typeface="Times New Roman"/>
              <a:buChar char="○"/>
              <a:defRPr>
                <a:solidFill>
                  <a:schemeClr val="dk2"/>
                </a:solidFill>
                <a:latin typeface="Times New Roman"/>
                <a:ea typeface="Times New Roman"/>
                <a:cs typeface="Times New Roman"/>
                <a:sym typeface="Times New Roman"/>
              </a:defRPr>
            </a:lvl8pPr>
            <a:lvl9pPr marL="4114800" lvl="8" indent="-317500">
              <a:lnSpc>
                <a:spcPct val="115000"/>
              </a:lnSpc>
              <a:spcBef>
                <a:spcPts val="0"/>
              </a:spcBef>
              <a:spcAft>
                <a:spcPts val="0"/>
              </a:spcAft>
              <a:buClr>
                <a:schemeClr val="dk2"/>
              </a:buClr>
              <a:buSzPts val="1400"/>
              <a:buFont typeface="Times New Roman"/>
              <a:buChar char="■"/>
              <a:defRPr>
                <a:solidFill>
                  <a:schemeClr val="dk2"/>
                </a:solidFill>
                <a:latin typeface="Times New Roman"/>
                <a:ea typeface="Times New Roman"/>
                <a:cs typeface="Times New Roman"/>
                <a:sym typeface="Times New Roman"/>
              </a:defRPr>
            </a:lvl9pPr>
          </a:lstStyle>
          <a:p>
            <a:endParaRPr/>
          </a:p>
        </p:txBody>
      </p:sp>
      <p:sp>
        <p:nvSpPr>
          <p:cNvPr id="104857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lang="en-GB"/>
          </a:p>
        </p:txBody>
      </p:sp>
      <p:sp>
        <p:nvSpPr>
          <p:cNvPr id="1048579" name="Google Shape;9;p1"/>
          <p:cNvSpPr/>
          <p:nvPr/>
        </p:nvSpPr>
        <p:spPr>
          <a:xfrm>
            <a:off x="0" y="4804800"/>
            <a:ext cx="9144000" cy="338700"/>
          </a:xfrm>
          <a:prstGeom prst="rect">
            <a:avLst/>
          </a:prstGeom>
          <a:solidFill>
            <a:srgbClr val="1155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80" name="Google Shape;10;p1"/>
          <p:cNvSpPr txBox="1"/>
          <p:nvPr/>
        </p:nvSpPr>
        <p:spPr>
          <a:xfrm>
            <a:off x="0" y="4812126"/>
            <a:ext cx="68400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000">
                <a:solidFill>
                  <a:schemeClr val="lt1"/>
                </a:solidFill>
              </a:rPr>
              <a:t>Department of Computer Science and Engineering, MACE, Kothamangalam</a:t>
            </a:r>
            <a:endParaRPr sz="1000">
              <a:solidFill>
                <a:schemeClr val="lt1"/>
              </a:solidFill>
            </a:endParaRPr>
          </a:p>
        </p:txBody>
      </p:sp>
    </p:spTree>
  </p:cSld>
  <p:clrMap bg1="lt1" tx1="dk1" bg2="dk2" tx2="lt2" accent1="accent1" accent2="accent2" accent3="accent3" accent4="accent4" accent5="accent5" accent6="accent6" hlink="hlink" folHlink="folHlink"/>
  <p:sldLayoutIdLst>
    <p:sldLayoutId id="2147483649" r:id="rId1"/>
    <p:sldLayoutId id="2147483655" r:id="rId2"/>
    <p:sldLayoutId id="2147483656" r:id="rId3"/>
    <p:sldLayoutId id="2147483657" r:id="rId4"/>
    <p:sldLayoutId id="2147483658" r:id="rId5"/>
    <p:sldLayoutId id="2147483659" r:id="rId6"/>
    <p:sldLayoutId id="2147483660"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hyperlink" Target="https://www.researchgate.net/publication/366442499" TargetMode="External"/><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hyperlink" Target="https://www.geeksforgeeks.org/xgboost/" TargetMode="Externa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1048586" name="Google Shape;58;p13"/>
          <p:cNvSpPr txBox="1">
            <a:spLocks noGrp="1"/>
          </p:cNvSpPr>
          <p:nvPr>
            <p:ph type="ctrTitle"/>
          </p:nvPr>
        </p:nvSpPr>
        <p:spPr>
          <a:xfrm>
            <a:off x="311708" y="526093"/>
            <a:ext cx="8494089" cy="142276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US" sz="3200" b="1" dirty="0" smtClean="0">
                <a:solidFill>
                  <a:schemeClr val="accent1">
                    <a:lumMod val="75000"/>
                  </a:schemeClr>
                </a:solidFill>
              </a:rPr>
              <a:t>Stock Data and Lagged Correlation</a:t>
            </a:r>
            <a:endParaRPr sz="3200" b="1" dirty="0">
              <a:solidFill>
                <a:schemeClr val="accent1">
                  <a:lumMod val="75000"/>
                </a:schemeClr>
              </a:solidFill>
            </a:endParaRPr>
          </a:p>
        </p:txBody>
      </p:sp>
      <p:sp>
        <p:nvSpPr>
          <p:cNvPr id="1048587" name="Google Shape;59;p13"/>
          <p:cNvSpPr txBox="1">
            <a:spLocks noGrp="1"/>
          </p:cNvSpPr>
          <p:nvPr>
            <p:ph type="subTitle" idx="1"/>
          </p:nvPr>
        </p:nvSpPr>
        <p:spPr>
          <a:xfrm>
            <a:off x="780750" y="2943616"/>
            <a:ext cx="3288000" cy="15930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dirty="0">
                <a:solidFill>
                  <a:schemeClr val="dk1"/>
                </a:solidFill>
              </a:rPr>
              <a:t>The </a:t>
            </a:r>
            <a:r>
              <a:rPr lang="en-GB" sz="1600" b="1" dirty="0" smtClean="0">
                <a:solidFill>
                  <a:schemeClr val="dk1"/>
                </a:solidFill>
              </a:rPr>
              <a:t>Team</a:t>
            </a:r>
          </a:p>
          <a:p>
            <a:pPr marL="0" lvl="0" indent="0" algn="l" rtl="0">
              <a:spcBef>
                <a:spcPts val="0"/>
              </a:spcBef>
              <a:spcAft>
                <a:spcPts val="0"/>
              </a:spcAft>
              <a:buNone/>
            </a:pPr>
            <a:r>
              <a:rPr lang="en-GB" sz="1600" b="1" dirty="0" err="1" smtClean="0">
                <a:solidFill>
                  <a:schemeClr val="dk1"/>
                </a:solidFill>
              </a:rPr>
              <a:t>Saniya</a:t>
            </a:r>
            <a:r>
              <a:rPr lang="en-GB" sz="1600" b="1" dirty="0" smtClean="0">
                <a:solidFill>
                  <a:schemeClr val="dk1"/>
                </a:solidFill>
              </a:rPr>
              <a:t> </a:t>
            </a:r>
            <a:r>
              <a:rPr lang="en-GB" sz="1600" b="1" dirty="0" err="1">
                <a:solidFill>
                  <a:schemeClr val="dk1"/>
                </a:solidFill>
              </a:rPr>
              <a:t>S</a:t>
            </a:r>
            <a:r>
              <a:rPr lang="en-GB" sz="1600" b="1" dirty="0" err="1" smtClean="0">
                <a:solidFill>
                  <a:schemeClr val="dk1"/>
                </a:solidFill>
              </a:rPr>
              <a:t>aji</a:t>
            </a:r>
            <a:endParaRPr lang="en-GB" sz="1600" b="1" dirty="0" smtClean="0">
              <a:solidFill>
                <a:schemeClr val="dk1"/>
              </a:solidFill>
            </a:endParaRPr>
          </a:p>
          <a:p>
            <a:pPr marL="0" lvl="0" indent="0" algn="l" rtl="0">
              <a:spcBef>
                <a:spcPts val="0"/>
              </a:spcBef>
              <a:spcAft>
                <a:spcPts val="0"/>
              </a:spcAft>
              <a:buNone/>
            </a:pPr>
            <a:r>
              <a:rPr lang="en-GB" sz="1600" b="1" dirty="0" smtClean="0">
                <a:solidFill>
                  <a:schemeClr val="dk1"/>
                </a:solidFill>
              </a:rPr>
              <a:t>Milan George Mathew</a:t>
            </a:r>
          </a:p>
          <a:p>
            <a:pPr marL="0" lvl="0" indent="0" algn="l" rtl="0">
              <a:spcBef>
                <a:spcPts val="0"/>
              </a:spcBef>
              <a:spcAft>
                <a:spcPts val="0"/>
              </a:spcAft>
              <a:buNone/>
            </a:pPr>
            <a:r>
              <a:rPr lang="en-GB" sz="1600" b="1" dirty="0" err="1" smtClean="0">
                <a:solidFill>
                  <a:schemeClr val="dk1"/>
                </a:solidFill>
              </a:rPr>
              <a:t>Nibras</a:t>
            </a:r>
            <a:r>
              <a:rPr lang="en-GB" sz="1600" b="1" dirty="0" smtClean="0">
                <a:solidFill>
                  <a:schemeClr val="dk1"/>
                </a:solidFill>
              </a:rPr>
              <a:t> </a:t>
            </a:r>
            <a:r>
              <a:rPr lang="en-GB" sz="1600" b="1" dirty="0" err="1" smtClean="0">
                <a:solidFill>
                  <a:schemeClr val="dk1"/>
                </a:solidFill>
              </a:rPr>
              <a:t>Ul</a:t>
            </a:r>
            <a:r>
              <a:rPr lang="en-GB" sz="1600" b="1" dirty="0" smtClean="0">
                <a:solidFill>
                  <a:schemeClr val="dk1"/>
                </a:solidFill>
              </a:rPr>
              <a:t> </a:t>
            </a:r>
            <a:r>
              <a:rPr lang="en-GB" sz="1600" b="1" dirty="0" err="1" smtClean="0">
                <a:solidFill>
                  <a:schemeClr val="dk1"/>
                </a:solidFill>
              </a:rPr>
              <a:t>Haque</a:t>
            </a:r>
            <a:endParaRPr lang="en-GB" sz="1600" b="1" dirty="0">
              <a:solidFill>
                <a:schemeClr val="dk1"/>
              </a:solidFill>
            </a:endParaRPr>
          </a:p>
          <a:p>
            <a:pPr marL="0" lvl="0" indent="0" algn="l" rtl="0">
              <a:spcBef>
                <a:spcPts val="0"/>
              </a:spcBef>
              <a:spcAft>
                <a:spcPts val="0"/>
              </a:spcAft>
              <a:buNone/>
            </a:pPr>
            <a:r>
              <a:rPr lang="en-GB" sz="1600" dirty="0">
                <a:solidFill>
                  <a:schemeClr val="dk1"/>
                </a:solidFill>
              </a:rPr>
              <a:t>         </a:t>
            </a:r>
          </a:p>
          <a:p>
            <a:pPr marL="0" lvl="0" indent="0" algn="l" rtl="0">
              <a:spcBef>
                <a:spcPts val="0"/>
              </a:spcBef>
              <a:spcAft>
                <a:spcPts val="0"/>
              </a:spcAft>
              <a:buNone/>
            </a:pPr>
            <a:r>
              <a:rPr lang="en-GB" sz="1600" dirty="0" smtClean="0">
                <a:solidFill>
                  <a:schemeClr val="dk1"/>
                </a:solidFill>
              </a:rPr>
              <a:t> </a:t>
            </a:r>
            <a:r>
              <a:rPr lang="en-GB" sz="1600" dirty="0">
                <a:solidFill>
                  <a:schemeClr val="dk1"/>
                </a:solidFill>
              </a:rPr>
              <a:t>Group </a:t>
            </a:r>
            <a:r>
              <a:rPr lang="en-GB" sz="1600" dirty="0" smtClean="0">
                <a:solidFill>
                  <a:schemeClr val="dk1"/>
                </a:solidFill>
              </a:rPr>
              <a:t>no.14</a:t>
            </a:r>
            <a:endParaRPr lang="en-GB" sz="1600" dirty="0">
              <a:solidFill>
                <a:schemeClr val="dk1"/>
              </a:solidFill>
            </a:endParaRPr>
          </a:p>
          <a:p>
            <a:pPr marL="0" lvl="0" indent="0" algn="l" rtl="0">
              <a:spcBef>
                <a:spcPts val="0"/>
              </a:spcBef>
              <a:spcAft>
                <a:spcPts val="0"/>
              </a:spcAft>
              <a:buNone/>
            </a:pPr>
            <a:endParaRPr sz="1600" b="1" dirty="0">
              <a:solidFill>
                <a:schemeClr val="dk1"/>
              </a:solidFill>
            </a:endParaRPr>
          </a:p>
          <a:p>
            <a:pPr marL="0" lvl="0" indent="0" algn="l" rtl="0">
              <a:spcBef>
                <a:spcPts val="0"/>
              </a:spcBef>
              <a:spcAft>
                <a:spcPts val="0"/>
              </a:spcAft>
              <a:buNone/>
            </a:pPr>
            <a:endParaRPr sz="1600" dirty="0">
              <a:solidFill>
                <a:schemeClr val="dk1"/>
              </a:solidFill>
            </a:endParaRPr>
          </a:p>
        </p:txBody>
      </p:sp>
      <p:sp>
        <p:nvSpPr>
          <p:cNvPr id="1048588" name="Google Shape;60;p13"/>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a:t>
            </a:fld>
            <a:endParaRPr lang="en-GB"/>
          </a:p>
        </p:txBody>
      </p:sp>
      <p:sp>
        <p:nvSpPr>
          <p:cNvPr id="1048589" name="Google Shape;61;p13"/>
          <p:cNvSpPr txBox="1">
            <a:spLocks noGrp="1"/>
          </p:cNvSpPr>
          <p:nvPr>
            <p:ph type="subTitle" idx="1"/>
          </p:nvPr>
        </p:nvSpPr>
        <p:spPr>
          <a:xfrm>
            <a:off x="5767500" y="2876290"/>
            <a:ext cx="2843700" cy="142276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600" b="1" dirty="0">
                <a:solidFill>
                  <a:schemeClr val="dk1"/>
                </a:solidFill>
              </a:rPr>
              <a:t>Project </a:t>
            </a:r>
            <a:r>
              <a:rPr lang="en-GB" sz="1600" b="1" dirty="0" smtClean="0">
                <a:solidFill>
                  <a:schemeClr val="dk1"/>
                </a:solidFill>
              </a:rPr>
              <a:t>Guide</a:t>
            </a:r>
          </a:p>
          <a:p>
            <a:pPr marL="0" lvl="0" indent="0" algn="l" rtl="0">
              <a:spcBef>
                <a:spcPts val="0"/>
              </a:spcBef>
              <a:spcAft>
                <a:spcPts val="0"/>
              </a:spcAft>
              <a:buNone/>
            </a:pPr>
            <a:r>
              <a:rPr lang="en-GB" sz="1600" b="1" dirty="0" err="1" smtClean="0">
                <a:solidFill>
                  <a:schemeClr val="dk1"/>
                </a:solidFill>
              </a:rPr>
              <a:t>Suzen</a:t>
            </a:r>
            <a:r>
              <a:rPr lang="en-GB" sz="1600" b="1" dirty="0" smtClean="0">
                <a:solidFill>
                  <a:schemeClr val="dk1"/>
                </a:solidFill>
              </a:rPr>
              <a:t> </a:t>
            </a:r>
            <a:r>
              <a:rPr lang="en-GB" sz="1600" b="1" dirty="0" err="1" smtClean="0">
                <a:solidFill>
                  <a:schemeClr val="dk1"/>
                </a:solidFill>
              </a:rPr>
              <a:t>Saju</a:t>
            </a:r>
            <a:endParaRPr lang="en-GB" sz="1600" b="1" dirty="0">
              <a:solidFill>
                <a:schemeClr val="dk1"/>
              </a:solidFill>
            </a:endParaRPr>
          </a:p>
          <a:p>
            <a:pPr marL="0" lvl="0" indent="0" algn="l" rtl="0">
              <a:spcBef>
                <a:spcPts val="0"/>
              </a:spcBef>
              <a:spcAft>
                <a:spcPts val="0"/>
              </a:spcAft>
              <a:buNone/>
            </a:pPr>
            <a:endParaRPr lang="en-GB" sz="1600" b="1" dirty="0">
              <a:solidFill>
                <a:schemeClr val="dk1"/>
              </a:solidFill>
            </a:endParaRPr>
          </a:p>
          <a:p>
            <a:pPr marL="0" lvl="0" indent="0" algn="l" rtl="0">
              <a:spcBef>
                <a:spcPts val="0"/>
              </a:spcBef>
              <a:spcAft>
                <a:spcPts val="0"/>
              </a:spcAft>
              <a:buNone/>
            </a:pPr>
            <a:r>
              <a:rPr lang="en" sz="1000" dirty="0">
                <a:latin typeface="Proxima Nova"/>
                <a:ea typeface="Proxima Nova"/>
                <a:cs typeface="Proxima Nova"/>
                <a:sym typeface="Proxima Nova"/>
              </a:rPr>
              <a:t>	</a:t>
            </a:r>
            <a:endParaRPr sz="1600" dirty="0">
              <a:solidFill>
                <a:schemeClr val="tx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1048613" name="Google Shape;94;p17"/>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10</a:t>
            </a:fld>
            <a:endParaRPr lang="en-GB"/>
          </a:p>
        </p:txBody>
      </p:sp>
      <p:sp>
        <p:nvSpPr>
          <p:cNvPr id="1048614" name="Google Shape;95;p17"/>
          <p:cNvSpPr txBox="1"/>
          <p:nvPr/>
        </p:nvSpPr>
        <p:spPr>
          <a:xfrm>
            <a:off x="303016" y="1308070"/>
            <a:ext cx="8139775" cy="2646848"/>
          </a:xfrm>
          <a:prstGeom prst="rect">
            <a:avLst/>
          </a:prstGeom>
          <a:noFill/>
          <a:ln>
            <a:noFill/>
          </a:ln>
        </p:spPr>
        <p:txBody>
          <a:bodyPr spcFirstLastPara="1" wrap="square" lIns="91425" tIns="91425" rIns="91425" bIns="91425" anchor="t" anchorCtr="0">
            <a:spAutoFit/>
          </a:bodyPr>
          <a:lstStyle/>
          <a:p>
            <a:r>
              <a:rPr lang="en-US" sz="1600" dirty="0" smtClean="0">
                <a:latin typeface="Times New Roman" pitchFamily="18" charset="0"/>
                <a:cs typeface="Times New Roman" pitchFamily="18" charset="0"/>
              </a:rPr>
              <a:t>[</a:t>
            </a:r>
            <a:r>
              <a:rPr lang="en-US" sz="1600" dirty="0">
                <a:latin typeface="Times New Roman" pitchFamily="18" charset="0"/>
                <a:cs typeface="Times New Roman" pitchFamily="18" charset="0"/>
              </a:rPr>
              <a:t>6</a:t>
            </a:r>
            <a:r>
              <a:rPr lang="en-US" sz="1600" dirty="0" smtClean="0">
                <a:latin typeface="Times New Roman" pitchFamily="18" charset="0"/>
                <a:cs typeface="Times New Roman" pitchFamily="18" charset="0"/>
              </a:rPr>
              <a:t>] </a:t>
            </a:r>
            <a:r>
              <a:rPr lang="en-US" sz="1600" dirty="0">
                <a:latin typeface="Times New Roman" pitchFamily="18" charset="0"/>
                <a:cs typeface="Times New Roman" pitchFamily="18" charset="0"/>
              </a:rPr>
              <a:t>He Zhu, “Stock Prediction Using Artificial Intelligence Technology: A Review”, 2024, Proceedings of the 3rd International Conference on Financial Technology and Business Analysis</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r>
              <a:rPr lang="en-US" sz="1600" dirty="0">
                <a:latin typeface="Times New Roman" pitchFamily="18" charset="0"/>
                <a:cs typeface="Times New Roman" pitchFamily="18" charset="0"/>
              </a:rPr>
              <a:t>Advantages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a:latin typeface="Times New Roman" pitchFamily="18" charset="0"/>
                <a:cs typeface="Times New Roman" pitchFamily="18" charset="0"/>
              </a:rPr>
              <a:t>AI models improve stock prediction accuracy by analyzing vast datasets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Deep </a:t>
            </a:r>
            <a:r>
              <a:rPr lang="en-US" sz="1600" dirty="0">
                <a:latin typeface="Times New Roman" pitchFamily="18" charset="0"/>
                <a:cs typeface="Times New Roman" pitchFamily="18" charset="0"/>
              </a:rPr>
              <a:t>learning techniques detect complex market patterns better than traditional models.</a:t>
            </a:r>
            <a:endParaRPr lang="en-US" sz="1600" dirty="0" smtClean="0">
              <a:latin typeface="Times New Roman" pitchFamily="18" charset="0"/>
              <a:cs typeface="Times New Roman" pitchFamily="18" charset="0"/>
            </a:endParaRPr>
          </a:p>
          <a:p>
            <a:endParaRPr lang="en-US" sz="1600" dirty="0">
              <a:latin typeface="Times New Roman" pitchFamily="18" charset="0"/>
              <a:cs typeface="Times New Roman" pitchFamily="18" charset="0"/>
            </a:endParaRPr>
          </a:p>
          <a:p>
            <a:r>
              <a:rPr lang="en-US" sz="1600" dirty="0">
                <a:latin typeface="Times New Roman" pitchFamily="18" charset="0"/>
                <a:cs typeface="Times New Roman" pitchFamily="18" charset="0"/>
              </a:rPr>
              <a:t>Disadvantages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a:latin typeface="Times New Roman" pitchFamily="18" charset="0"/>
                <a:cs typeface="Times New Roman" pitchFamily="18" charset="0"/>
              </a:rPr>
              <a:t>AI-based stock prediction is sensitive to data quality and completeness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err="1" smtClean="0">
                <a:latin typeface="Times New Roman" pitchFamily="18" charset="0"/>
                <a:cs typeface="Times New Roman" pitchFamily="18" charset="0"/>
              </a:rPr>
              <a:t>Overfitting</a:t>
            </a:r>
            <a:r>
              <a:rPr lang="en-US" sz="1600" dirty="0" smtClean="0">
                <a:latin typeface="Times New Roman" pitchFamily="18" charset="0"/>
                <a:cs typeface="Times New Roman" pitchFamily="18" charset="0"/>
              </a:rPr>
              <a:t> </a:t>
            </a:r>
            <a:r>
              <a:rPr lang="en-US" sz="1600" dirty="0">
                <a:latin typeface="Times New Roman" pitchFamily="18" charset="0"/>
                <a:cs typeface="Times New Roman" pitchFamily="18" charset="0"/>
              </a:rPr>
              <a:t>remains a challenge, leading to inaccurate predictions in real-world scenarios.</a:t>
            </a:r>
          </a:p>
        </p:txBody>
      </p:sp>
      <p:sp>
        <p:nvSpPr>
          <p:cNvPr id="1048617" name="Google Shape;98;p17"/>
          <p:cNvSpPr txBox="1"/>
          <p:nvPr/>
        </p:nvSpPr>
        <p:spPr>
          <a:xfrm>
            <a:off x="368800" y="259178"/>
            <a:ext cx="5305490" cy="89252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Literature Survey continuation</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Where are researchers with this?</a:t>
            </a:r>
            <a:endParaRPr sz="1600" b="1" i="1" dirty="0">
              <a:solidFill>
                <a:schemeClr val="dk2"/>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84449569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1048613" name="Google Shape;94;p17"/>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11</a:t>
            </a:fld>
            <a:endParaRPr lang="en-GB"/>
          </a:p>
        </p:txBody>
      </p:sp>
      <p:sp>
        <p:nvSpPr>
          <p:cNvPr id="1048614" name="Google Shape;95;p17"/>
          <p:cNvSpPr txBox="1"/>
          <p:nvPr/>
        </p:nvSpPr>
        <p:spPr>
          <a:xfrm>
            <a:off x="283688" y="1308069"/>
            <a:ext cx="8139775" cy="3139291"/>
          </a:xfrm>
          <a:prstGeom prst="rect">
            <a:avLst/>
          </a:prstGeom>
          <a:noFill/>
          <a:ln>
            <a:noFill/>
          </a:ln>
        </p:spPr>
        <p:txBody>
          <a:bodyPr spcFirstLastPara="1" wrap="square" lIns="91425" tIns="91425" rIns="91425" bIns="91425" anchor="t" anchorCtr="0">
            <a:spAutoFit/>
          </a:bodyPr>
          <a:lstStyle/>
          <a:p>
            <a:r>
              <a:rPr lang="en-US" sz="1600" dirty="0" smtClean="0">
                <a:latin typeface="Times New Roman" pitchFamily="18" charset="0"/>
                <a:cs typeface="Times New Roman" pitchFamily="18" charset="0"/>
              </a:rPr>
              <a:t>[7</a:t>
            </a:r>
            <a:r>
              <a:rPr lang="en-US" sz="1600" dirty="0">
                <a:latin typeface="Times New Roman" pitchFamily="18" charset="0"/>
                <a:cs typeface="Times New Roman" pitchFamily="18" charset="0"/>
              </a:rPr>
              <a:t>] Chang Liu &amp; Sandra </a:t>
            </a:r>
            <a:r>
              <a:rPr lang="en-US" sz="1600" dirty="0" err="1">
                <a:latin typeface="Times New Roman" pitchFamily="18" charset="0"/>
                <a:cs typeface="Times New Roman" pitchFamily="18" charset="0"/>
              </a:rPr>
              <a:t>Paterlini</a:t>
            </a:r>
            <a:r>
              <a:rPr lang="en-US" sz="1600" dirty="0">
                <a:latin typeface="Times New Roman" pitchFamily="18" charset="0"/>
                <a:cs typeface="Times New Roman" pitchFamily="18" charset="0"/>
              </a:rPr>
              <a:t>, “Stock Price Prediction Using Temporal Graph Model with Value Chain Data”, 2023, University of </a:t>
            </a:r>
            <a:r>
              <a:rPr lang="en-US" sz="1600" dirty="0" smtClean="0">
                <a:latin typeface="Times New Roman" pitchFamily="18" charset="0"/>
                <a:cs typeface="Times New Roman" pitchFamily="18" charset="0"/>
              </a:rPr>
              <a:t>Trento</a:t>
            </a:r>
          </a:p>
          <a:p>
            <a:endParaRPr lang="en-US" sz="1600" dirty="0">
              <a:latin typeface="Times New Roman" pitchFamily="18" charset="0"/>
              <a:cs typeface="Times New Roman" pitchFamily="18" charset="0"/>
            </a:endParaRPr>
          </a:p>
          <a:p>
            <a:r>
              <a:rPr lang="en-US" sz="1600" dirty="0" smtClean="0">
                <a:latin typeface="Times New Roman" pitchFamily="18" charset="0"/>
                <a:cs typeface="Times New Roman" pitchFamily="18" charset="0"/>
              </a:rPr>
              <a:t>Advantages</a:t>
            </a:r>
            <a:r>
              <a:rPr lang="en-US" sz="1600" dirty="0">
                <a:latin typeface="Times New Roman" pitchFamily="18" charset="0"/>
                <a:cs typeface="Times New Roman" pitchFamily="18" charset="0"/>
              </a:rPr>
              <a:t>:</a:t>
            </a:r>
          </a:p>
          <a:p>
            <a:pPr marL="285750" indent="-285750">
              <a:buFont typeface="Arial" pitchFamily="34" charset="0"/>
              <a:buChar char="•"/>
            </a:pPr>
            <a:r>
              <a:rPr lang="en-US" sz="1600" dirty="0">
                <a:latin typeface="Times New Roman" pitchFamily="18" charset="0"/>
                <a:cs typeface="Times New Roman" pitchFamily="18" charset="0"/>
              </a:rPr>
              <a:t>LSTM-GCN model integrates spatial and temporal dependencies for improved stock prediction</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Captures </a:t>
            </a:r>
            <a:r>
              <a:rPr lang="en-US" sz="1600" dirty="0">
                <a:latin typeface="Times New Roman" pitchFamily="18" charset="0"/>
                <a:cs typeface="Times New Roman" pitchFamily="18" charset="0"/>
              </a:rPr>
              <a:t>complex relationships using Graph Convolutional Networks (GCN) and Long Short-Term Memory (LSTM</a:t>
            </a:r>
            <a:r>
              <a:rPr lang="en-US" sz="1600" dirty="0" smtClean="0">
                <a:latin typeface="Times New Roman" pitchFamily="18" charset="0"/>
                <a:cs typeface="Times New Roman" pitchFamily="18" charset="0"/>
              </a:rPr>
              <a:t>).</a:t>
            </a:r>
          </a:p>
          <a:p>
            <a:pPr marL="285750" indent="-285750">
              <a:buFont typeface="Arial" pitchFamily="34" charset="0"/>
              <a:buChar char="•"/>
            </a:pPr>
            <a:endParaRPr lang="en-US" sz="1600" dirty="0">
              <a:latin typeface="Times New Roman" pitchFamily="18" charset="0"/>
              <a:cs typeface="Times New Roman" pitchFamily="18" charset="0"/>
            </a:endParaRPr>
          </a:p>
          <a:p>
            <a:r>
              <a:rPr lang="en-US" sz="1600" dirty="0">
                <a:latin typeface="Times New Roman" pitchFamily="18" charset="0"/>
                <a:cs typeface="Times New Roman" pitchFamily="18" charset="0"/>
              </a:rPr>
              <a:t>Disadvantages</a:t>
            </a:r>
            <a:r>
              <a:rPr lang="en-US" sz="1600" dirty="0" smtClean="0">
                <a:latin typeface="Times New Roman" pitchFamily="18" charset="0"/>
                <a:cs typeface="Times New Roman" pitchFamily="18" charset="0"/>
              </a:rPr>
              <a:t>:</a:t>
            </a:r>
            <a:endParaRPr lang="en-US" sz="1600" dirty="0">
              <a:latin typeface="Times New Roman" pitchFamily="18" charset="0"/>
              <a:cs typeface="Times New Roman" pitchFamily="18" charset="0"/>
            </a:endParaRPr>
          </a:p>
          <a:p>
            <a:pPr marL="285750" indent="-285750">
              <a:buFont typeface="Arial" pitchFamily="34" charset="0"/>
              <a:buChar char="•"/>
            </a:pPr>
            <a:r>
              <a:rPr lang="en-US" sz="1600" dirty="0">
                <a:latin typeface="Times New Roman" pitchFamily="18" charset="0"/>
                <a:cs typeface="Times New Roman" pitchFamily="18" charset="0"/>
              </a:rPr>
              <a:t>Requires high-quality, well-structured value chain data for accurate predictions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Computationally </a:t>
            </a:r>
            <a:r>
              <a:rPr lang="en-US" sz="1600" dirty="0">
                <a:latin typeface="Times New Roman" pitchFamily="18" charset="0"/>
                <a:cs typeface="Times New Roman" pitchFamily="18" charset="0"/>
              </a:rPr>
              <a:t>intensive due to graph-based learning and deep neural networks.</a:t>
            </a:r>
          </a:p>
        </p:txBody>
      </p:sp>
      <p:sp>
        <p:nvSpPr>
          <p:cNvPr id="1048617" name="Google Shape;98;p17"/>
          <p:cNvSpPr txBox="1"/>
          <p:nvPr/>
        </p:nvSpPr>
        <p:spPr>
          <a:xfrm>
            <a:off x="368800" y="259178"/>
            <a:ext cx="5305490" cy="89252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Literature Survey continuation</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Where are researchers with this?</a:t>
            </a:r>
            <a:endParaRPr sz="1600" b="1" i="1" dirty="0">
              <a:solidFill>
                <a:schemeClr val="dk2"/>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6919341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1048613" name="Google Shape;94;p17"/>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12</a:t>
            </a:fld>
            <a:endParaRPr lang="en-GB"/>
          </a:p>
        </p:txBody>
      </p:sp>
      <p:sp>
        <p:nvSpPr>
          <p:cNvPr id="1048614" name="Google Shape;95;p17"/>
          <p:cNvSpPr txBox="1"/>
          <p:nvPr/>
        </p:nvSpPr>
        <p:spPr>
          <a:xfrm>
            <a:off x="303016" y="1308070"/>
            <a:ext cx="8139775" cy="2893069"/>
          </a:xfrm>
          <a:prstGeom prst="rect">
            <a:avLst/>
          </a:prstGeom>
          <a:noFill/>
          <a:ln>
            <a:noFill/>
          </a:ln>
        </p:spPr>
        <p:txBody>
          <a:bodyPr spcFirstLastPara="1" wrap="square" lIns="91425" tIns="91425" rIns="91425" bIns="91425" anchor="t" anchorCtr="0">
            <a:spAutoFit/>
          </a:bodyPr>
          <a:lstStyle/>
          <a:p>
            <a:r>
              <a:rPr lang="en-US" sz="1600" dirty="0" smtClean="0">
                <a:latin typeface="Times New Roman" pitchFamily="18" charset="0"/>
                <a:cs typeface="Times New Roman" pitchFamily="18" charset="0"/>
              </a:rPr>
              <a:t>[</a:t>
            </a:r>
            <a:r>
              <a:rPr lang="en-US" sz="1600" dirty="0">
                <a:latin typeface="Times New Roman" pitchFamily="18" charset="0"/>
                <a:cs typeface="Times New Roman" pitchFamily="18" charset="0"/>
              </a:rPr>
              <a:t>8</a:t>
            </a:r>
            <a:r>
              <a:rPr lang="en-US" sz="1600" dirty="0" smtClean="0">
                <a:latin typeface="Times New Roman" pitchFamily="18" charset="0"/>
                <a:cs typeface="Times New Roman" pitchFamily="18" charset="0"/>
              </a:rPr>
              <a:t>] </a:t>
            </a:r>
            <a:r>
              <a:rPr lang="en-US" sz="1600" dirty="0">
                <a:latin typeface="Times New Roman" pitchFamily="18" charset="0"/>
                <a:cs typeface="Times New Roman" pitchFamily="18" charset="0"/>
              </a:rPr>
              <a:t>Adeline </a:t>
            </a:r>
            <a:r>
              <a:rPr lang="en-US" sz="1600" dirty="0" err="1">
                <a:latin typeface="Times New Roman" pitchFamily="18" charset="0"/>
                <a:cs typeface="Times New Roman" pitchFamily="18" charset="0"/>
              </a:rPr>
              <a:t>Fellita</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Marwa</a:t>
            </a:r>
            <a:r>
              <a:rPr lang="en-US" sz="1600" dirty="0">
                <a:latin typeface="Times New Roman" pitchFamily="18" charset="0"/>
                <a:cs typeface="Times New Roman" pitchFamily="18" charset="0"/>
              </a:rPr>
              <a:t> et al., “Optimization of Stock Price Prediction with Ridge Regression and </a:t>
            </a:r>
            <a:r>
              <a:rPr lang="en-US" sz="1600" dirty="0" err="1">
                <a:latin typeface="Times New Roman" pitchFamily="18" charset="0"/>
                <a:cs typeface="Times New Roman" pitchFamily="18" charset="0"/>
              </a:rPr>
              <a:t>Hyperparameter</a:t>
            </a:r>
            <a:r>
              <a:rPr lang="en-US" sz="1600" dirty="0">
                <a:latin typeface="Times New Roman" pitchFamily="18" charset="0"/>
                <a:cs typeface="Times New Roman" pitchFamily="18" charset="0"/>
              </a:rPr>
              <a:t> Selections”, 2025, </a:t>
            </a:r>
            <a:r>
              <a:rPr lang="en-US" sz="1600" dirty="0" err="1">
                <a:latin typeface="Times New Roman" pitchFamily="18" charset="0"/>
                <a:cs typeface="Times New Roman" pitchFamily="18" charset="0"/>
              </a:rPr>
              <a:t>Jurnal</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Teknik</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Informatika</a:t>
            </a:r>
            <a:r>
              <a:rPr lang="en-US" sz="1600" dirty="0">
                <a:latin typeface="Times New Roman" pitchFamily="18" charset="0"/>
                <a:cs typeface="Times New Roman" pitchFamily="18" charset="0"/>
              </a:rPr>
              <a:t> (JUTIF), Vol. 6, No. </a:t>
            </a:r>
            <a:r>
              <a:rPr lang="en-US" sz="1600" dirty="0" smtClean="0">
                <a:latin typeface="Times New Roman" pitchFamily="18" charset="0"/>
                <a:cs typeface="Times New Roman" pitchFamily="18" charset="0"/>
              </a:rPr>
              <a:t>1.</a:t>
            </a:r>
            <a:endParaRPr lang="en-US" sz="1600" dirty="0">
              <a:latin typeface="Times New Roman" pitchFamily="18" charset="0"/>
              <a:cs typeface="Times New Roman" pitchFamily="18" charset="0"/>
            </a:endParaRPr>
          </a:p>
          <a:p>
            <a:endParaRPr lang="en-US" sz="1600" dirty="0" smtClean="0">
              <a:latin typeface="Times New Roman" pitchFamily="18" charset="0"/>
              <a:cs typeface="Times New Roman" pitchFamily="18" charset="0"/>
            </a:endParaRPr>
          </a:p>
          <a:p>
            <a:r>
              <a:rPr lang="en-US" sz="1600" dirty="0" smtClean="0">
                <a:latin typeface="Times New Roman" pitchFamily="18" charset="0"/>
                <a:cs typeface="Times New Roman" pitchFamily="18" charset="0"/>
              </a:rPr>
              <a:t>Advantages</a:t>
            </a:r>
            <a:r>
              <a:rPr lang="en-US" sz="1600" dirty="0">
                <a:latin typeface="Times New Roman" pitchFamily="18" charset="0"/>
                <a:cs typeface="Times New Roman" pitchFamily="18" charset="0"/>
              </a:rPr>
              <a:t>:</a:t>
            </a:r>
          </a:p>
          <a:p>
            <a:pPr marL="285750" indent="-285750">
              <a:buFont typeface="Arial" pitchFamily="34" charset="0"/>
              <a:buChar char="•"/>
            </a:pPr>
            <a:r>
              <a:rPr lang="en-US" sz="1600" dirty="0">
                <a:latin typeface="Times New Roman" pitchFamily="18" charset="0"/>
                <a:cs typeface="Times New Roman" pitchFamily="18" charset="0"/>
              </a:rPr>
              <a:t>Ridge regression with </a:t>
            </a:r>
            <a:r>
              <a:rPr lang="en-US" sz="1600" dirty="0" err="1">
                <a:latin typeface="Times New Roman" pitchFamily="18" charset="0"/>
                <a:cs typeface="Times New Roman" pitchFamily="18" charset="0"/>
              </a:rPr>
              <a:t>hyperparameter</a:t>
            </a:r>
            <a:r>
              <a:rPr lang="en-US" sz="1600" dirty="0">
                <a:latin typeface="Times New Roman" pitchFamily="18" charset="0"/>
                <a:cs typeface="Times New Roman" pitchFamily="18" charset="0"/>
              </a:rPr>
              <a:t> optimization improves stock price prediction accuracy</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Balances </a:t>
            </a:r>
            <a:r>
              <a:rPr lang="en-US" sz="1600" dirty="0">
                <a:latin typeface="Times New Roman" pitchFamily="18" charset="0"/>
                <a:cs typeface="Times New Roman" pitchFamily="18" charset="0"/>
              </a:rPr>
              <a:t>between prediction accuracy and computational efficiency.</a:t>
            </a:r>
          </a:p>
          <a:p>
            <a:endParaRPr lang="en-US" sz="1600" dirty="0" smtClean="0">
              <a:latin typeface="Times New Roman" pitchFamily="18" charset="0"/>
              <a:cs typeface="Times New Roman" pitchFamily="18" charset="0"/>
            </a:endParaRPr>
          </a:p>
          <a:p>
            <a:r>
              <a:rPr lang="en-US" sz="1600" dirty="0" smtClean="0">
                <a:latin typeface="Times New Roman" pitchFamily="18" charset="0"/>
                <a:cs typeface="Times New Roman" pitchFamily="18" charset="0"/>
              </a:rPr>
              <a:t>Disadvantages:</a:t>
            </a:r>
            <a:endParaRPr lang="en-US" sz="1600" dirty="0">
              <a:latin typeface="Times New Roman" pitchFamily="18" charset="0"/>
              <a:cs typeface="Times New Roman" pitchFamily="18" charset="0"/>
            </a:endParaRPr>
          </a:p>
          <a:p>
            <a:pPr marL="285750" indent="-285750">
              <a:buFont typeface="Arial" pitchFamily="34" charset="0"/>
              <a:buChar char="•"/>
            </a:pPr>
            <a:r>
              <a:rPr lang="en-US" sz="1600" dirty="0">
                <a:latin typeface="Times New Roman" pitchFamily="18" charset="0"/>
                <a:cs typeface="Times New Roman" pitchFamily="18" charset="0"/>
              </a:rPr>
              <a:t>Ridge regression assumes a linear relationship, which may not fully capture stock price fluctuations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Requires </a:t>
            </a:r>
            <a:r>
              <a:rPr lang="en-US" sz="1600" dirty="0">
                <a:latin typeface="Times New Roman" pitchFamily="18" charset="0"/>
                <a:cs typeface="Times New Roman" pitchFamily="18" charset="0"/>
              </a:rPr>
              <a:t>careful tuning of </a:t>
            </a:r>
            <a:r>
              <a:rPr lang="en-US" sz="1600" dirty="0" err="1">
                <a:latin typeface="Times New Roman" pitchFamily="18" charset="0"/>
                <a:cs typeface="Times New Roman" pitchFamily="18" charset="0"/>
              </a:rPr>
              <a:t>hyperparameters</a:t>
            </a:r>
            <a:r>
              <a:rPr lang="en-US" sz="1600" dirty="0">
                <a:latin typeface="Times New Roman" pitchFamily="18" charset="0"/>
                <a:cs typeface="Times New Roman" pitchFamily="18" charset="0"/>
              </a:rPr>
              <a:t> for optimal performance.</a:t>
            </a:r>
          </a:p>
        </p:txBody>
      </p:sp>
      <p:sp>
        <p:nvSpPr>
          <p:cNvPr id="1048617" name="Google Shape;98;p17"/>
          <p:cNvSpPr txBox="1"/>
          <p:nvPr/>
        </p:nvSpPr>
        <p:spPr>
          <a:xfrm>
            <a:off x="368800" y="259178"/>
            <a:ext cx="5305490" cy="89252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Literature Survey continuation</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Where are researchers with this?</a:t>
            </a:r>
            <a:endParaRPr sz="1600" b="1" i="1" dirty="0">
              <a:solidFill>
                <a:schemeClr val="dk2"/>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2392212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1048613" name="Google Shape;94;p17"/>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13</a:t>
            </a:fld>
            <a:endParaRPr lang="en-GB"/>
          </a:p>
        </p:txBody>
      </p:sp>
      <p:sp>
        <p:nvSpPr>
          <p:cNvPr id="1048614" name="Google Shape;95;p17"/>
          <p:cNvSpPr txBox="1"/>
          <p:nvPr/>
        </p:nvSpPr>
        <p:spPr>
          <a:xfrm>
            <a:off x="303016" y="1308070"/>
            <a:ext cx="8139775" cy="3139291"/>
          </a:xfrm>
          <a:prstGeom prst="rect">
            <a:avLst/>
          </a:prstGeom>
          <a:noFill/>
          <a:ln>
            <a:noFill/>
          </a:ln>
        </p:spPr>
        <p:txBody>
          <a:bodyPr spcFirstLastPara="1" wrap="square" lIns="91425" tIns="91425" rIns="91425" bIns="91425" anchor="t" anchorCtr="0">
            <a:spAutoFit/>
          </a:bodyPr>
          <a:lstStyle/>
          <a:p>
            <a:r>
              <a:rPr lang="en-US" sz="1600" dirty="0" smtClean="0">
                <a:latin typeface="Times New Roman" pitchFamily="18" charset="0"/>
                <a:cs typeface="Times New Roman" pitchFamily="18" charset="0"/>
              </a:rPr>
              <a:t>[9] </a:t>
            </a:r>
            <a:r>
              <a:rPr lang="en-US" sz="1600" dirty="0" err="1">
                <a:latin typeface="Times New Roman" pitchFamily="18" charset="0"/>
                <a:cs typeface="Times New Roman" pitchFamily="18" charset="0"/>
              </a:rPr>
              <a:t>Ruiqi</a:t>
            </a:r>
            <a:r>
              <a:rPr lang="en-US" sz="1600" dirty="0">
                <a:latin typeface="Times New Roman" pitchFamily="18" charset="0"/>
                <a:cs typeface="Times New Roman" pitchFamily="18" charset="0"/>
              </a:rPr>
              <a:t> Zhao, “Stock Price Prediction Based on BP Neural Network and ARIMA Model”, 2024, Frontiers in Business, Economics and Management, Vol. 17, No. 1</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r>
              <a:rPr lang="en-US" sz="1600" dirty="0">
                <a:latin typeface="Times New Roman" pitchFamily="18" charset="0"/>
                <a:cs typeface="Times New Roman" pitchFamily="18" charset="0"/>
              </a:rPr>
              <a:t>Advantages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a:latin typeface="Times New Roman" pitchFamily="18" charset="0"/>
                <a:cs typeface="Times New Roman" pitchFamily="18" charset="0"/>
              </a:rPr>
              <a:t>BP neural network and ARIMA improve stock price prediction accuracy</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ARIMA </a:t>
            </a:r>
            <a:r>
              <a:rPr lang="en-US" sz="1600" dirty="0">
                <a:latin typeface="Times New Roman" pitchFamily="18" charset="0"/>
                <a:cs typeface="Times New Roman" pitchFamily="18" charset="0"/>
              </a:rPr>
              <a:t>captures linear trends effectively, while BP neural network handles nonlinear patterns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The </a:t>
            </a:r>
            <a:r>
              <a:rPr lang="en-US" sz="1600" dirty="0">
                <a:latin typeface="Times New Roman" pitchFamily="18" charset="0"/>
                <a:cs typeface="Times New Roman" pitchFamily="18" charset="0"/>
              </a:rPr>
              <a:t>combined model enhances prediction stability and reduces errors</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r>
              <a:rPr lang="en-US" sz="1600" dirty="0">
                <a:latin typeface="Times New Roman" pitchFamily="18" charset="0"/>
                <a:cs typeface="Times New Roman" pitchFamily="18" charset="0"/>
              </a:rPr>
              <a:t>Disadvantages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a:latin typeface="Times New Roman" pitchFamily="18" charset="0"/>
                <a:cs typeface="Times New Roman" pitchFamily="18" charset="0"/>
              </a:rPr>
              <a:t>BP neural network requires extensive training data for optimal performance</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Computationally </a:t>
            </a:r>
            <a:r>
              <a:rPr lang="en-US" sz="1600" dirty="0">
                <a:latin typeface="Times New Roman" pitchFamily="18" charset="0"/>
                <a:cs typeface="Times New Roman" pitchFamily="18" charset="0"/>
              </a:rPr>
              <a:t>intensive, especially for large datasets.</a:t>
            </a:r>
          </a:p>
        </p:txBody>
      </p:sp>
      <p:sp>
        <p:nvSpPr>
          <p:cNvPr id="1048617" name="Google Shape;98;p17"/>
          <p:cNvSpPr txBox="1"/>
          <p:nvPr/>
        </p:nvSpPr>
        <p:spPr>
          <a:xfrm>
            <a:off x="368800" y="259178"/>
            <a:ext cx="5305490" cy="89252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Literature Survey continuation</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Where are researchers with this?</a:t>
            </a:r>
            <a:endParaRPr sz="1600" b="1" i="1" dirty="0">
              <a:solidFill>
                <a:schemeClr val="dk2"/>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72030901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1048613" name="Google Shape;94;p17"/>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14</a:t>
            </a:fld>
            <a:endParaRPr lang="en-GB"/>
          </a:p>
        </p:txBody>
      </p:sp>
      <p:sp>
        <p:nvSpPr>
          <p:cNvPr id="1048614" name="Google Shape;95;p17"/>
          <p:cNvSpPr txBox="1"/>
          <p:nvPr/>
        </p:nvSpPr>
        <p:spPr>
          <a:xfrm>
            <a:off x="303016" y="1308069"/>
            <a:ext cx="8139775" cy="2893069"/>
          </a:xfrm>
          <a:prstGeom prst="rect">
            <a:avLst/>
          </a:prstGeom>
          <a:noFill/>
          <a:ln>
            <a:noFill/>
          </a:ln>
        </p:spPr>
        <p:txBody>
          <a:bodyPr spcFirstLastPara="1" wrap="square" lIns="91425" tIns="91425" rIns="91425" bIns="91425" anchor="t" anchorCtr="0">
            <a:spAutoFit/>
          </a:bodyPr>
          <a:lstStyle/>
          <a:p>
            <a:r>
              <a:rPr lang="en-US" sz="1600" dirty="0" smtClean="0">
                <a:latin typeface="Times New Roman" pitchFamily="18" charset="0"/>
                <a:cs typeface="Times New Roman" pitchFamily="18" charset="0"/>
              </a:rPr>
              <a:t>[10] </a:t>
            </a:r>
            <a:r>
              <a:rPr lang="en-US" sz="1600" dirty="0" err="1">
                <a:latin typeface="Times New Roman" pitchFamily="18" charset="0"/>
                <a:cs typeface="Times New Roman" pitchFamily="18" charset="0"/>
              </a:rPr>
              <a:t>Siyuan</a:t>
            </a:r>
            <a:r>
              <a:rPr lang="en-US" sz="1600" dirty="0">
                <a:latin typeface="Times New Roman" pitchFamily="18" charset="0"/>
                <a:cs typeface="Times New Roman" pitchFamily="18" charset="0"/>
              </a:rPr>
              <a:t> Li, “Comparison of Machine Learning Models for Stock Prediction”, 2024, Proceedings of the 2nd International Conference on Management Research and Economic Development</a:t>
            </a:r>
            <a:r>
              <a:rPr lang="en-US" sz="1600" dirty="0" smtClean="0">
                <a:latin typeface="Times New Roman" pitchFamily="18" charset="0"/>
                <a:cs typeface="Times New Roman" pitchFamily="18" charset="0"/>
              </a:rPr>
              <a:t>.</a:t>
            </a:r>
          </a:p>
          <a:p>
            <a:endParaRPr lang="en-US" sz="1600" dirty="0" smtClean="0">
              <a:latin typeface="Times New Roman" pitchFamily="18" charset="0"/>
              <a:cs typeface="Times New Roman" pitchFamily="18" charset="0"/>
            </a:endParaRPr>
          </a:p>
          <a:p>
            <a:r>
              <a:rPr lang="en-US" sz="1600" dirty="0" smtClean="0">
                <a:latin typeface="Times New Roman" pitchFamily="18" charset="0"/>
                <a:cs typeface="Times New Roman" pitchFamily="18" charset="0"/>
              </a:rPr>
              <a:t>Advantages</a:t>
            </a:r>
            <a:r>
              <a:rPr lang="en-US" sz="1600" dirty="0">
                <a:latin typeface="Times New Roman" pitchFamily="18" charset="0"/>
                <a:cs typeface="Times New Roman" pitchFamily="18" charset="0"/>
              </a:rPr>
              <a:t>:</a:t>
            </a:r>
          </a:p>
          <a:p>
            <a:pPr marL="285750" indent="-285750">
              <a:buFont typeface="Arial" pitchFamily="34" charset="0"/>
              <a:buChar char="•"/>
            </a:pPr>
            <a:r>
              <a:rPr lang="en-US" sz="1600" dirty="0">
                <a:latin typeface="Times New Roman" pitchFamily="18" charset="0"/>
                <a:cs typeface="Times New Roman" pitchFamily="18" charset="0"/>
              </a:rPr>
              <a:t>LSTM outperforms linear regression and KNN in Tesla stock prediction</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Captures </a:t>
            </a:r>
            <a:r>
              <a:rPr lang="en-US" sz="1600" dirty="0">
                <a:latin typeface="Times New Roman" pitchFamily="18" charset="0"/>
                <a:cs typeface="Times New Roman" pitchFamily="18" charset="0"/>
              </a:rPr>
              <a:t>complex patterns and long-term dependencies in stock prices.</a:t>
            </a:r>
          </a:p>
          <a:p>
            <a:endParaRPr lang="en-US" sz="1600" dirty="0" smtClean="0">
              <a:latin typeface="Times New Roman" pitchFamily="18" charset="0"/>
              <a:cs typeface="Times New Roman" pitchFamily="18" charset="0"/>
            </a:endParaRPr>
          </a:p>
          <a:p>
            <a:r>
              <a:rPr lang="en-US" sz="1600" dirty="0" smtClean="0">
                <a:latin typeface="Times New Roman" pitchFamily="18" charset="0"/>
                <a:cs typeface="Times New Roman" pitchFamily="18" charset="0"/>
              </a:rPr>
              <a:t>Disadvantages:</a:t>
            </a:r>
            <a:endParaRPr lang="en-US" sz="1600" dirty="0">
              <a:latin typeface="Times New Roman" pitchFamily="18" charset="0"/>
              <a:cs typeface="Times New Roman" pitchFamily="18" charset="0"/>
            </a:endParaRPr>
          </a:p>
          <a:p>
            <a:pPr marL="285750" indent="-285750">
              <a:buFont typeface="Arial" pitchFamily="34" charset="0"/>
              <a:buChar char="•"/>
            </a:pPr>
            <a:r>
              <a:rPr lang="en-US" sz="1600" dirty="0">
                <a:latin typeface="Times New Roman" pitchFamily="18" charset="0"/>
                <a:cs typeface="Times New Roman" pitchFamily="18" charset="0"/>
              </a:rPr>
              <a:t>Requires substantial data and high computational power</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Longer </a:t>
            </a:r>
            <a:r>
              <a:rPr lang="en-US" sz="1600" dirty="0">
                <a:latin typeface="Times New Roman" pitchFamily="18" charset="0"/>
                <a:cs typeface="Times New Roman" pitchFamily="18" charset="0"/>
              </a:rPr>
              <a:t>training time due to complex neural network structure.</a:t>
            </a:r>
          </a:p>
        </p:txBody>
      </p:sp>
      <p:sp>
        <p:nvSpPr>
          <p:cNvPr id="1048617" name="Google Shape;98;p17"/>
          <p:cNvSpPr txBox="1"/>
          <p:nvPr/>
        </p:nvSpPr>
        <p:spPr>
          <a:xfrm>
            <a:off x="368800" y="259178"/>
            <a:ext cx="5305490" cy="89252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Literature Survey continuation</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Where are researchers with this?</a:t>
            </a:r>
            <a:endParaRPr sz="1600" b="1" i="1" dirty="0">
              <a:solidFill>
                <a:schemeClr val="dk2"/>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4509480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xmlns="" id="{E05F2B4E-AA23-0F77-218F-D6B2351D5EF6}"/>
            </a:ext>
          </a:extLst>
        </p:cNvPr>
        <p:cNvGrpSpPr/>
        <p:nvPr/>
      </p:nvGrpSpPr>
      <p:grpSpPr>
        <a:xfrm>
          <a:off x="0" y="0"/>
          <a:ext cx="0" cy="0"/>
          <a:chOff x="0" y="0"/>
          <a:chExt cx="0" cy="0"/>
        </a:xfrm>
      </p:grpSpPr>
      <p:sp>
        <p:nvSpPr>
          <p:cNvPr id="61" name="Google Shape;61;p12">
            <a:extLst>
              <a:ext uri="{FF2B5EF4-FFF2-40B4-BE49-F238E27FC236}">
                <a16:creationId xmlns:a16="http://schemas.microsoft.com/office/drawing/2014/main" xmlns="" id="{0D730E11-0236-4053-8254-AD3142372710}"/>
              </a:ext>
            </a:extLst>
          </p:cNvPr>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15</a:t>
            </a:fld>
            <a:endParaRPr/>
          </a:p>
        </p:txBody>
      </p:sp>
      <p:sp>
        <p:nvSpPr>
          <p:cNvPr id="62" name="Google Shape;62;p12">
            <a:extLst>
              <a:ext uri="{FF2B5EF4-FFF2-40B4-BE49-F238E27FC236}">
                <a16:creationId xmlns:a16="http://schemas.microsoft.com/office/drawing/2014/main" xmlns="" id="{AF4A4136-8C1E-CC39-0B77-5003FC86D9CE}"/>
              </a:ext>
            </a:extLst>
          </p:cNvPr>
          <p:cNvSpPr txBox="1"/>
          <p:nvPr/>
        </p:nvSpPr>
        <p:spPr>
          <a:xfrm>
            <a:off x="368800" y="267711"/>
            <a:ext cx="4914300" cy="646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GB" sz="3000" b="1" i="0" u="none" strike="noStrike" cap="none" dirty="0">
                <a:solidFill>
                  <a:srgbClr val="1155CC"/>
                </a:solidFill>
                <a:latin typeface="Times New Roman"/>
                <a:ea typeface="Times New Roman"/>
                <a:cs typeface="Times New Roman"/>
                <a:sym typeface="Times New Roman"/>
              </a:rPr>
              <a:t>Proposed Solution</a:t>
            </a:r>
            <a:endParaRPr sz="3000" b="1" i="0" u="none" strike="noStrike" cap="none" dirty="0">
              <a:solidFill>
                <a:srgbClr val="1155CC"/>
              </a:solidFill>
              <a:latin typeface="Times New Roman"/>
              <a:ea typeface="Times New Roman"/>
              <a:cs typeface="Times New Roman"/>
              <a:sym typeface="Times New Roman"/>
            </a:endParaRPr>
          </a:p>
        </p:txBody>
      </p:sp>
      <p:sp>
        <p:nvSpPr>
          <p:cNvPr id="63" name="Google Shape;63;p12">
            <a:extLst>
              <a:ext uri="{FF2B5EF4-FFF2-40B4-BE49-F238E27FC236}">
                <a16:creationId xmlns:a16="http://schemas.microsoft.com/office/drawing/2014/main" xmlns="" id="{4C412B96-4919-C491-44EA-AE6E0ACA1188}"/>
              </a:ext>
            </a:extLst>
          </p:cNvPr>
          <p:cNvSpPr txBox="1"/>
          <p:nvPr/>
        </p:nvSpPr>
        <p:spPr>
          <a:xfrm>
            <a:off x="959125" y="2313175"/>
            <a:ext cx="9966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imes New Roman"/>
              <a:ea typeface="Times New Roman"/>
              <a:cs typeface="Times New Roman"/>
              <a:sym typeface="Times New Roman"/>
            </a:endParaRPr>
          </a:p>
        </p:txBody>
      </p:sp>
      <p:sp>
        <p:nvSpPr>
          <p:cNvPr id="4" name="Rectangle 3">
            <a:extLst>
              <a:ext uri="{FF2B5EF4-FFF2-40B4-BE49-F238E27FC236}">
                <a16:creationId xmlns:a16="http://schemas.microsoft.com/office/drawing/2014/main" xmlns="" id="{984BF89C-7BD6-2B44-7DB8-6DBB72779D56}"/>
              </a:ext>
            </a:extLst>
          </p:cNvPr>
          <p:cNvSpPr>
            <a:spLocks noChangeArrowheads="1"/>
          </p:cNvSpPr>
          <p:nvPr/>
        </p:nvSpPr>
        <p:spPr bwMode="auto">
          <a:xfrm rot="10800000" flipV="1">
            <a:off x="368800" y="1088479"/>
            <a:ext cx="8311904" cy="329320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600" b="1" dirty="0">
                <a:latin typeface="Times New Roman" pitchFamily="18" charset="0"/>
                <a:cs typeface="Times New Roman" pitchFamily="18" charset="0"/>
              </a:rPr>
              <a:t>Automated Stock Price Prediction</a:t>
            </a:r>
          </a:p>
          <a:p>
            <a:r>
              <a:rPr lang="en-US" sz="1600" dirty="0">
                <a:latin typeface="Times New Roman" pitchFamily="18" charset="0"/>
                <a:cs typeface="Times New Roman" pitchFamily="18" charset="0"/>
              </a:rPr>
              <a:t>The system automatically analyzes multiple stock prices and their correlations using machine learning models. It identifies relationships between different stocks through lagged correlation analysis</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r>
              <a:rPr lang="en-US" sz="1600" b="1" dirty="0">
                <a:latin typeface="Times New Roman" pitchFamily="18" charset="0"/>
                <a:cs typeface="Times New Roman" pitchFamily="18" charset="0"/>
              </a:rPr>
              <a:t>Real-Time Evaluation</a:t>
            </a:r>
          </a:p>
          <a:p>
            <a:r>
              <a:rPr lang="en-US" sz="1600" dirty="0">
                <a:latin typeface="Times New Roman" pitchFamily="18" charset="0"/>
                <a:cs typeface="Times New Roman" pitchFamily="18" charset="0"/>
              </a:rPr>
              <a:t>The system processes user input instantly, applying </a:t>
            </a:r>
            <a:r>
              <a:rPr lang="en-US" sz="1600" dirty="0" err="1">
                <a:latin typeface="Times New Roman" pitchFamily="18" charset="0"/>
                <a:cs typeface="Times New Roman" pitchFamily="18" charset="0"/>
              </a:rPr>
              <a:t>XGBoost</a:t>
            </a:r>
            <a:r>
              <a:rPr lang="en-US" sz="1600" dirty="0">
                <a:latin typeface="Times New Roman" pitchFamily="18" charset="0"/>
                <a:cs typeface="Times New Roman" pitchFamily="18" charset="0"/>
              </a:rPr>
              <a:t> algorithms to predict stock prices. Users receive immediate feedback with comprehensive accuracy metrics and visualizations</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r>
              <a:rPr lang="en-US" sz="1600" b="1" dirty="0">
                <a:latin typeface="Times New Roman" pitchFamily="18" charset="0"/>
                <a:cs typeface="Times New Roman" pitchFamily="18" charset="0"/>
              </a:rPr>
              <a:t>User-Friendly Interface</a:t>
            </a:r>
          </a:p>
          <a:p>
            <a:r>
              <a:rPr lang="en-US" sz="1600" dirty="0">
                <a:latin typeface="Times New Roman" pitchFamily="18" charset="0"/>
                <a:cs typeface="Times New Roman" pitchFamily="18" charset="0"/>
              </a:rPr>
              <a:t>The web application built with </a:t>
            </a:r>
            <a:r>
              <a:rPr lang="en-US" sz="1600" dirty="0" err="1">
                <a:latin typeface="Times New Roman" pitchFamily="18" charset="0"/>
                <a:cs typeface="Times New Roman" pitchFamily="18" charset="0"/>
              </a:rPr>
              <a:t>Streamlit</a:t>
            </a:r>
            <a:r>
              <a:rPr lang="en-US" sz="1600" dirty="0">
                <a:latin typeface="Times New Roman" pitchFamily="18" charset="0"/>
                <a:cs typeface="Times New Roman" pitchFamily="18" charset="0"/>
              </a:rPr>
              <a:t> offers a simple interface for users to select stocks, date ranges, and model parameters. It provides interactive visualizations and detailed performance metrics.</a:t>
            </a:r>
          </a:p>
        </p:txBody>
      </p:sp>
    </p:spTree>
    <p:extLst>
      <p:ext uri="{BB962C8B-B14F-4D97-AF65-F5344CB8AC3E}">
        <p14:creationId xmlns:p14="http://schemas.microsoft.com/office/powerpoint/2010/main" val="274193824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xmlns="" id="{B170FE8A-F58A-1C05-B6CD-018FBE162CF4}"/>
            </a:ext>
          </a:extLst>
        </p:cNvPr>
        <p:cNvGrpSpPr/>
        <p:nvPr/>
      </p:nvGrpSpPr>
      <p:grpSpPr>
        <a:xfrm>
          <a:off x="0" y="0"/>
          <a:ext cx="0" cy="0"/>
          <a:chOff x="0" y="0"/>
          <a:chExt cx="0" cy="0"/>
        </a:xfrm>
      </p:grpSpPr>
      <p:sp>
        <p:nvSpPr>
          <p:cNvPr id="61" name="Google Shape;61;p12">
            <a:extLst>
              <a:ext uri="{FF2B5EF4-FFF2-40B4-BE49-F238E27FC236}">
                <a16:creationId xmlns:a16="http://schemas.microsoft.com/office/drawing/2014/main" xmlns="" id="{84603B94-9D3E-2F79-2EC6-839D03E520C2}"/>
              </a:ext>
            </a:extLst>
          </p:cNvPr>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16</a:t>
            </a:fld>
            <a:endParaRPr/>
          </a:p>
        </p:txBody>
      </p:sp>
      <p:sp>
        <p:nvSpPr>
          <p:cNvPr id="62" name="Google Shape;62;p12">
            <a:extLst>
              <a:ext uri="{FF2B5EF4-FFF2-40B4-BE49-F238E27FC236}">
                <a16:creationId xmlns:a16="http://schemas.microsoft.com/office/drawing/2014/main" xmlns="" id="{CC09A1D7-8B36-5BB7-414D-117574656283}"/>
              </a:ext>
            </a:extLst>
          </p:cNvPr>
          <p:cNvSpPr txBox="1"/>
          <p:nvPr/>
        </p:nvSpPr>
        <p:spPr>
          <a:xfrm>
            <a:off x="368799" y="120742"/>
            <a:ext cx="4914300" cy="646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GB" sz="3000" b="1" i="0" u="none" strike="noStrike" cap="none" dirty="0">
                <a:solidFill>
                  <a:srgbClr val="1155CC"/>
                </a:solidFill>
                <a:latin typeface="Times New Roman"/>
                <a:ea typeface="Times New Roman"/>
                <a:cs typeface="Times New Roman"/>
                <a:sym typeface="Times New Roman"/>
              </a:rPr>
              <a:t>Proposed Solution</a:t>
            </a:r>
            <a:endParaRPr sz="3000" b="1" i="0" u="none" strike="noStrike" cap="none" dirty="0">
              <a:solidFill>
                <a:srgbClr val="1155CC"/>
              </a:solidFill>
              <a:latin typeface="Times New Roman"/>
              <a:ea typeface="Times New Roman"/>
              <a:cs typeface="Times New Roman"/>
              <a:sym typeface="Times New Roman"/>
            </a:endParaRPr>
          </a:p>
        </p:txBody>
      </p:sp>
      <p:sp>
        <p:nvSpPr>
          <p:cNvPr id="63" name="Google Shape;63;p12">
            <a:extLst>
              <a:ext uri="{FF2B5EF4-FFF2-40B4-BE49-F238E27FC236}">
                <a16:creationId xmlns:a16="http://schemas.microsoft.com/office/drawing/2014/main" xmlns="" id="{D7DBF5A5-7BFE-5667-2220-35D5918A83C5}"/>
              </a:ext>
            </a:extLst>
          </p:cNvPr>
          <p:cNvSpPr txBox="1"/>
          <p:nvPr/>
        </p:nvSpPr>
        <p:spPr>
          <a:xfrm>
            <a:off x="959125" y="2313175"/>
            <a:ext cx="9966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imes New Roman"/>
              <a:ea typeface="Times New Roman"/>
              <a:cs typeface="Times New Roman"/>
              <a:sym typeface="Times New Roman"/>
            </a:endParaRPr>
          </a:p>
        </p:txBody>
      </p:sp>
      <p:sp>
        <p:nvSpPr>
          <p:cNvPr id="2" name="Google Shape;62;p12">
            <a:extLst>
              <a:ext uri="{FF2B5EF4-FFF2-40B4-BE49-F238E27FC236}">
                <a16:creationId xmlns:a16="http://schemas.microsoft.com/office/drawing/2014/main" xmlns="" id="{9EA89347-85A1-49A9-FA34-92A9D026C14B}"/>
              </a:ext>
            </a:extLst>
          </p:cNvPr>
          <p:cNvSpPr txBox="1"/>
          <p:nvPr/>
        </p:nvSpPr>
        <p:spPr>
          <a:xfrm>
            <a:off x="368799" y="766942"/>
            <a:ext cx="4914300" cy="52319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GB" sz="2200" b="1" i="0" u="none" strike="noStrike" cap="none" dirty="0">
                <a:solidFill>
                  <a:schemeClr val="accent1">
                    <a:lumMod val="60000"/>
                    <a:lumOff val="40000"/>
                  </a:schemeClr>
                </a:solidFill>
                <a:latin typeface="Times New Roman"/>
                <a:ea typeface="Times New Roman"/>
                <a:cs typeface="Times New Roman"/>
                <a:sym typeface="Times New Roman"/>
              </a:rPr>
              <a:t>Main Functionalities</a:t>
            </a:r>
            <a:endParaRPr sz="2200" b="1" i="0" u="none" strike="noStrike" cap="none" dirty="0">
              <a:solidFill>
                <a:schemeClr val="accent1">
                  <a:lumMod val="60000"/>
                  <a:lumOff val="40000"/>
                </a:schemeClr>
              </a:solidFill>
              <a:latin typeface="Times New Roman"/>
              <a:ea typeface="Times New Roman"/>
              <a:cs typeface="Times New Roman"/>
              <a:sym typeface="Times New Roman"/>
            </a:endParaRPr>
          </a:p>
        </p:txBody>
      </p:sp>
      <p:sp>
        <p:nvSpPr>
          <p:cNvPr id="5" name="Rectangle 2">
            <a:extLst>
              <a:ext uri="{FF2B5EF4-FFF2-40B4-BE49-F238E27FC236}">
                <a16:creationId xmlns:a16="http://schemas.microsoft.com/office/drawing/2014/main" xmlns="" id="{E5009688-23BD-DEE5-7C3F-08CAE55CC7E8}"/>
              </a:ext>
            </a:extLst>
          </p:cNvPr>
          <p:cNvSpPr>
            <a:spLocks noChangeArrowheads="1"/>
          </p:cNvSpPr>
          <p:nvPr/>
        </p:nvSpPr>
        <p:spPr bwMode="auto">
          <a:xfrm rot="10800000" flipV="1">
            <a:off x="368800" y="1312993"/>
            <a:ext cx="7696200"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buFont typeface="Arial" pitchFamily="34" charset="0"/>
              <a:buChar char="•"/>
            </a:pPr>
            <a:r>
              <a:rPr lang="en-US" sz="1600" dirty="0" smtClean="0">
                <a:latin typeface="Times New Roman" pitchFamily="18" charset="0"/>
                <a:cs typeface="Times New Roman" pitchFamily="18" charset="0"/>
              </a:rPr>
              <a:t>Analyze </a:t>
            </a:r>
            <a:r>
              <a:rPr lang="en-US" sz="1600" dirty="0">
                <a:latin typeface="Times New Roman" pitchFamily="18" charset="0"/>
                <a:cs typeface="Times New Roman" pitchFamily="18" charset="0"/>
              </a:rPr>
              <a:t>Multiple Stocks Process and analyze multiple Indian stock tickers simultaneously using </a:t>
            </a:r>
            <a:r>
              <a:rPr lang="en-US" sz="1600" dirty="0" err="1">
                <a:latin typeface="Times New Roman" pitchFamily="18" charset="0"/>
                <a:cs typeface="Times New Roman" pitchFamily="18" charset="0"/>
              </a:rPr>
              <a:t>yfinance</a:t>
            </a:r>
            <a:r>
              <a:rPr lang="en-US" sz="1600" dirty="0">
                <a:latin typeface="Times New Roman" pitchFamily="18" charset="0"/>
                <a:cs typeface="Times New Roman" pitchFamily="18" charset="0"/>
              </a:rPr>
              <a:t> data</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pPr marL="285750" indent="-285750">
              <a:buFont typeface="Arial" pitchFamily="34" charset="0"/>
              <a:buChar char="•"/>
            </a:pPr>
            <a:r>
              <a:rPr lang="en-US" sz="1600" dirty="0">
                <a:latin typeface="Times New Roman" pitchFamily="18" charset="0"/>
                <a:cs typeface="Times New Roman" pitchFamily="18" charset="0"/>
              </a:rPr>
              <a:t>Advanced Correlation Analysis Calculate lagged correlations between stocks to identify leading/lagging relationships</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pPr marL="285750" indent="-285750">
              <a:buFont typeface="Arial" pitchFamily="34" charset="0"/>
              <a:buChar char="•"/>
            </a:pPr>
            <a:r>
              <a:rPr lang="en-US" sz="1600" dirty="0">
                <a:latin typeface="Times New Roman" pitchFamily="18" charset="0"/>
                <a:cs typeface="Times New Roman" pitchFamily="18" charset="0"/>
              </a:rPr>
              <a:t>Predictive Modeling Implement </a:t>
            </a:r>
            <a:r>
              <a:rPr lang="en-US" sz="1600" dirty="0" err="1">
                <a:latin typeface="Times New Roman" pitchFamily="18" charset="0"/>
                <a:cs typeface="Times New Roman" pitchFamily="18" charset="0"/>
              </a:rPr>
              <a:t>XGBoost</a:t>
            </a:r>
            <a:r>
              <a:rPr lang="en-US" sz="1600" dirty="0">
                <a:latin typeface="Times New Roman" pitchFamily="18" charset="0"/>
                <a:cs typeface="Times New Roman" pitchFamily="18" charset="0"/>
              </a:rPr>
              <a:t> with time series cross-validation and feature engineering</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pPr marL="285750" indent="-285750">
              <a:buFont typeface="Arial" pitchFamily="34" charset="0"/>
              <a:buChar char="•"/>
            </a:pPr>
            <a:r>
              <a:rPr lang="en-US" sz="1600" dirty="0">
                <a:latin typeface="Times New Roman" pitchFamily="18" charset="0"/>
                <a:cs typeface="Times New Roman" pitchFamily="18" charset="0"/>
              </a:rPr>
              <a:t>Visual Analytics Generate interactive plots for price predictions, error analysis, and correlation </a:t>
            </a:r>
            <a:r>
              <a:rPr lang="en-US" sz="1600" dirty="0" err="1">
                <a:latin typeface="Times New Roman" pitchFamily="18" charset="0"/>
                <a:cs typeface="Times New Roman" pitchFamily="18" charset="0"/>
              </a:rPr>
              <a:t>heatmaps</a:t>
            </a:r>
            <a:r>
              <a:rPr lang="en-US" sz="1600" dirty="0">
                <a:latin typeface="Times New Roman" pitchFamily="18" charset="0"/>
                <a:cs typeface="Times New Roman" pitchFamily="18" charset="0"/>
              </a:rPr>
              <a:t>.</a:t>
            </a:r>
          </a:p>
        </p:txBody>
      </p:sp>
    </p:spTree>
    <p:extLst>
      <p:ext uri="{BB962C8B-B14F-4D97-AF65-F5344CB8AC3E}">
        <p14:creationId xmlns:p14="http://schemas.microsoft.com/office/powerpoint/2010/main" val="48398256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8"/>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17</a:t>
            </a:fld>
            <a:endParaRPr/>
          </a:p>
        </p:txBody>
      </p:sp>
      <p:sp>
        <p:nvSpPr>
          <p:cNvPr id="212" name="Google Shape;212;p38"/>
          <p:cNvSpPr txBox="1"/>
          <p:nvPr/>
        </p:nvSpPr>
        <p:spPr>
          <a:xfrm>
            <a:off x="368800" y="249010"/>
            <a:ext cx="5762700" cy="646500"/>
          </a:xfrm>
          <a:prstGeom prst="rect">
            <a:avLst/>
          </a:prstGeom>
          <a:noFill/>
          <a:ln>
            <a:noFill/>
          </a:ln>
        </p:spPr>
        <p:txBody>
          <a:bodyPr spcFirstLastPara="1" wrap="square" lIns="91425" tIns="91425" rIns="91425" bIns="91425" anchor="t" anchorCtr="0">
            <a:spAutoFit/>
          </a:bodyPr>
          <a:lstStyle/>
          <a:p>
            <a:pPr lvl="1">
              <a:buSzPts val="3000"/>
            </a:pPr>
            <a:r>
              <a:rPr lang="en" sz="3000" b="1" i="0" u="none" strike="noStrike" cap="none" dirty="0">
                <a:solidFill>
                  <a:srgbClr val="1155CC"/>
                </a:solidFill>
                <a:latin typeface="Times New Roman"/>
                <a:ea typeface="Times New Roman"/>
                <a:cs typeface="Times New Roman"/>
                <a:sym typeface="Times New Roman"/>
              </a:rPr>
              <a:t>Implementation</a:t>
            </a:r>
            <a:endParaRPr dirty="0"/>
          </a:p>
        </p:txBody>
      </p:sp>
      <p:sp>
        <p:nvSpPr>
          <p:cNvPr id="213" name="Google Shape;213;p38"/>
          <p:cNvSpPr txBox="1"/>
          <p:nvPr/>
        </p:nvSpPr>
        <p:spPr>
          <a:xfrm>
            <a:off x="368800" y="1045425"/>
            <a:ext cx="8479800" cy="371432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1400"/>
              </a:spcBef>
              <a:spcAft>
                <a:spcPts val="0"/>
              </a:spcAft>
              <a:buClr>
                <a:schemeClr val="dk1"/>
              </a:buClr>
              <a:buSzPts val="1100"/>
              <a:buFont typeface="Arial"/>
              <a:buNone/>
            </a:pPr>
            <a:r>
              <a:rPr lang="en" sz="1600" b="1" dirty="0">
                <a:solidFill>
                  <a:srgbClr val="8CB5F8"/>
                </a:solidFill>
                <a:latin typeface="Times New Roman"/>
                <a:ea typeface="Times New Roman"/>
                <a:cs typeface="Times New Roman"/>
                <a:sym typeface="Times New Roman"/>
              </a:rPr>
              <a:t>Basic Workflow</a:t>
            </a:r>
            <a:endParaRPr sz="1600" b="1" dirty="0">
              <a:solidFill>
                <a:srgbClr val="8CB5F8"/>
              </a:solidFill>
              <a:latin typeface="Times New Roman"/>
              <a:ea typeface="Times New Roman"/>
              <a:cs typeface="Times New Roman"/>
              <a:sym typeface="Times New Roman"/>
            </a:endParaRPr>
          </a:p>
          <a:p>
            <a:pPr marL="457200" lvl="0" indent="-330200" algn="just" rtl="0">
              <a:lnSpc>
                <a:spcPct val="115000"/>
              </a:lnSpc>
              <a:spcBef>
                <a:spcPts val="1200"/>
              </a:spcBef>
              <a:spcAft>
                <a:spcPts val="0"/>
              </a:spcAft>
              <a:buClr>
                <a:schemeClr val="dk1"/>
              </a:buClr>
              <a:buSzPts val="1600"/>
              <a:buFont typeface="Times New Roman"/>
              <a:buAutoNum type="arabicPeriod"/>
            </a:pPr>
            <a:r>
              <a:rPr lang="en" sz="1600" b="1" dirty="0">
                <a:solidFill>
                  <a:schemeClr val="dk1"/>
                </a:solidFill>
                <a:latin typeface="Times New Roman"/>
                <a:ea typeface="Times New Roman"/>
                <a:cs typeface="Times New Roman"/>
                <a:sym typeface="Times New Roman"/>
              </a:rPr>
              <a:t>User Input:</a:t>
            </a:r>
            <a:endParaRPr sz="1600" b="1" dirty="0">
              <a:solidFill>
                <a:schemeClr val="dk1"/>
              </a:solidFill>
              <a:latin typeface="Times New Roman"/>
              <a:ea typeface="Times New Roman"/>
              <a:cs typeface="Times New Roman"/>
              <a:sym typeface="Times New Roman"/>
            </a:endParaRPr>
          </a:p>
          <a:p>
            <a:pPr marL="914400" lvl="1" indent="-330200" algn="just">
              <a:lnSpc>
                <a:spcPct val="115000"/>
              </a:lnSpc>
              <a:buClr>
                <a:schemeClr val="dk1"/>
              </a:buClr>
              <a:buSzPts val="1600"/>
              <a:buFont typeface="Times New Roman"/>
              <a:buChar char="○"/>
            </a:pPr>
            <a:r>
              <a:rPr lang="en-US" sz="1600" dirty="0">
                <a:latin typeface="Times New Roman" pitchFamily="18" charset="0"/>
                <a:cs typeface="Times New Roman" pitchFamily="18" charset="0"/>
              </a:rPr>
              <a:t>The user selects stock symbols or uploads a dataset. The system validates the input and ensures correct </a:t>
            </a:r>
            <a:r>
              <a:rPr lang="en-US" sz="1600" dirty="0" smtClean="0">
                <a:latin typeface="Times New Roman" pitchFamily="18" charset="0"/>
                <a:cs typeface="Times New Roman" pitchFamily="18" charset="0"/>
              </a:rPr>
              <a:t>formatting</a:t>
            </a:r>
            <a:r>
              <a:rPr lang="en" sz="1600" dirty="0" smtClean="0">
                <a:solidFill>
                  <a:schemeClr val="dk1"/>
                </a:solidFill>
                <a:latin typeface="Times New Roman" pitchFamily="18" charset="0"/>
                <a:ea typeface="Times New Roman"/>
                <a:cs typeface="Times New Roman" pitchFamily="18" charset="0"/>
                <a:sym typeface="Times New Roman"/>
              </a:rPr>
              <a:t>.</a:t>
            </a:r>
            <a:endParaRPr sz="1600" dirty="0" smtClean="0">
              <a:solidFill>
                <a:schemeClr val="dk1"/>
              </a:solidFill>
              <a:latin typeface="Times New Roman" pitchFamily="18" charset="0"/>
              <a:ea typeface="Times New Roman"/>
              <a:cs typeface="Times New Roman" pitchFamily="18" charset="0"/>
              <a:sym typeface="Times New Roman"/>
            </a:endParaRPr>
          </a:p>
          <a:p>
            <a:pPr marL="457200" lvl="0" indent="-330200" algn="just" rtl="0">
              <a:lnSpc>
                <a:spcPct val="115000"/>
              </a:lnSpc>
              <a:spcBef>
                <a:spcPts val="0"/>
              </a:spcBef>
              <a:spcAft>
                <a:spcPts val="0"/>
              </a:spcAft>
              <a:buClr>
                <a:schemeClr val="dk1"/>
              </a:buClr>
              <a:buSzPts val="1600"/>
              <a:buFont typeface="Times New Roman"/>
              <a:buAutoNum type="arabicPeriod"/>
            </a:pPr>
            <a:r>
              <a:rPr lang="en" sz="1600" b="1" dirty="0" smtClean="0">
                <a:solidFill>
                  <a:schemeClr val="dk1"/>
                </a:solidFill>
                <a:latin typeface="Times New Roman"/>
                <a:ea typeface="Times New Roman"/>
                <a:cs typeface="Times New Roman"/>
                <a:sym typeface="Times New Roman"/>
              </a:rPr>
              <a:t>Data Processing:</a:t>
            </a:r>
            <a:endParaRPr sz="1600" b="1" dirty="0" smtClean="0">
              <a:solidFill>
                <a:schemeClr val="dk1"/>
              </a:solidFill>
              <a:latin typeface="Times New Roman"/>
              <a:ea typeface="Times New Roman"/>
              <a:cs typeface="Times New Roman"/>
              <a:sym typeface="Times New Roman"/>
            </a:endParaRPr>
          </a:p>
          <a:p>
            <a:pPr marL="914400" lvl="1" indent="-330200" algn="just">
              <a:lnSpc>
                <a:spcPct val="115000"/>
              </a:lnSpc>
              <a:buClr>
                <a:schemeClr val="dk1"/>
              </a:buClr>
              <a:buSzPts val="1600"/>
              <a:buFont typeface="Times New Roman"/>
              <a:buChar char="○"/>
            </a:pPr>
            <a:r>
              <a:rPr lang="en-US" sz="1600" dirty="0">
                <a:latin typeface="Times New Roman" pitchFamily="18" charset="0"/>
                <a:cs typeface="Times New Roman" pitchFamily="18" charset="0"/>
              </a:rPr>
              <a:t>The backend retrieves and preprocesses stock data, aligns trading dates, and computes lagged correlations using the </a:t>
            </a:r>
            <a:r>
              <a:rPr lang="en-US" sz="1600" dirty="0" err="1">
                <a:latin typeface="Times New Roman" pitchFamily="18" charset="0"/>
                <a:cs typeface="Times New Roman" pitchFamily="18" charset="0"/>
              </a:rPr>
              <a:t>laggedCorr</a:t>
            </a:r>
            <a:r>
              <a:rPr lang="en-US" sz="1600" dirty="0">
                <a:latin typeface="Times New Roman" pitchFamily="18" charset="0"/>
                <a:cs typeface="Times New Roman" pitchFamily="18" charset="0"/>
              </a:rPr>
              <a:t> function</a:t>
            </a:r>
            <a:r>
              <a:rPr lang="en" sz="1600" dirty="0" smtClean="0">
                <a:solidFill>
                  <a:schemeClr val="dk1"/>
                </a:solidFill>
                <a:latin typeface="Times New Roman"/>
                <a:ea typeface="Times New Roman"/>
                <a:cs typeface="Times New Roman"/>
                <a:sym typeface="Times New Roman"/>
              </a:rPr>
              <a:t>.</a:t>
            </a:r>
            <a:endParaRPr sz="1600" dirty="0">
              <a:solidFill>
                <a:schemeClr val="dk1"/>
              </a:solidFill>
              <a:latin typeface="Times New Roman"/>
              <a:ea typeface="Times New Roman"/>
              <a:cs typeface="Times New Roman"/>
              <a:sym typeface="Times New Roman"/>
            </a:endParaRPr>
          </a:p>
          <a:p>
            <a:pPr marL="457200" lvl="0" indent="-330200" algn="just" rtl="0">
              <a:lnSpc>
                <a:spcPct val="115000"/>
              </a:lnSpc>
              <a:spcBef>
                <a:spcPts val="0"/>
              </a:spcBef>
              <a:spcAft>
                <a:spcPts val="0"/>
              </a:spcAft>
              <a:buClr>
                <a:schemeClr val="dk1"/>
              </a:buClr>
              <a:buSzPts val="1600"/>
              <a:buFont typeface="Times New Roman"/>
              <a:buAutoNum type="arabicPeriod"/>
            </a:pPr>
            <a:r>
              <a:rPr lang="en" sz="1600" b="1" dirty="0">
                <a:solidFill>
                  <a:schemeClr val="dk1"/>
                </a:solidFill>
                <a:latin typeface="Times New Roman"/>
                <a:ea typeface="Times New Roman"/>
                <a:cs typeface="Times New Roman"/>
                <a:sym typeface="Times New Roman"/>
              </a:rPr>
              <a:t>Results Display</a:t>
            </a:r>
            <a:r>
              <a:rPr lang="en" sz="1600" b="1" dirty="0">
                <a:solidFill>
                  <a:schemeClr val="dk1"/>
                </a:solidFill>
                <a:latin typeface="Times New Roman" pitchFamily="18" charset="0"/>
                <a:ea typeface="Times New Roman"/>
                <a:cs typeface="Times New Roman" pitchFamily="18" charset="0"/>
                <a:sym typeface="Times New Roman"/>
              </a:rPr>
              <a:t>:</a:t>
            </a:r>
            <a:endParaRPr sz="1600" b="1" dirty="0">
              <a:solidFill>
                <a:schemeClr val="dk1"/>
              </a:solidFill>
              <a:latin typeface="Times New Roman" pitchFamily="18" charset="0"/>
              <a:ea typeface="Times New Roman"/>
              <a:cs typeface="Times New Roman" pitchFamily="18" charset="0"/>
              <a:sym typeface="Times New Roman"/>
            </a:endParaRPr>
          </a:p>
          <a:p>
            <a:pPr marL="914400" lvl="1" indent="-330200" algn="just">
              <a:lnSpc>
                <a:spcPct val="115000"/>
              </a:lnSpc>
              <a:buClr>
                <a:schemeClr val="dk1"/>
              </a:buClr>
              <a:buSzPts val="1600"/>
              <a:buFont typeface="Times New Roman"/>
              <a:buChar char="○"/>
            </a:pPr>
            <a:r>
              <a:rPr lang="en-US" sz="1600" dirty="0">
                <a:latin typeface="Times New Roman" pitchFamily="18" charset="0"/>
                <a:cs typeface="Times New Roman" pitchFamily="18" charset="0"/>
              </a:rPr>
              <a:t>The interface dynamically presents stock pairs, maximum correlations, and best lags, along with </a:t>
            </a:r>
            <a:r>
              <a:rPr lang="en-US" sz="1600" dirty="0" err="1">
                <a:latin typeface="Times New Roman" pitchFamily="18" charset="0"/>
                <a:cs typeface="Times New Roman" pitchFamily="18" charset="0"/>
              </a:rPr>
              <a:t>heatmaps</a:t>
            </a:r>
            <a:r>
              <a:rPr lang="en-US" sz="1600" dirty="0">
                <a:latin typeface="Times New Roman" pitchFamily="18" charset="0"/>
                <a:cs typeface="Times New Roman" pitchFamily="18" charset="0"/>
              </a:rPr>
              <a:t> and visual insights</a:t>
            </a:r>
            <a:r>
              <a:rPr lang="en" sz="1600" dirty="0" smtClean="0">
                <a:solidFill>
                  <a:schemeClr val="dk1"/>
                </a:solidFill>
                <a:latin typeface="Times New Roman"/>
                <a:ea typeface="Times New Roman"/>
                <a:cs typeface="Times New Roman"/>
                <a:sym typeface="Times New Roman"/>
              </a:rPr>
              <a:t>.</a:t>
            </a:r>
            <a:endParaRPr sz="1600" dirty="0">
              <a:solidFill>
                <a:schemeClr val="dk1"/>
              </a:solidFill>
              <a:latin typeface="Times New Roman"/>
              <a:ea typeface="Times New Roman"/>
              <a:cs typeface="Times New Roman"/>
              <a:sym typeface="Times New Roman"/>
            </a:endParaRPr>
          </a:p>
          <a:p>
            <a:pPr marL="0" marR="0" lvl="0" indent="0" algn="just" rtl="0">
              <a:lnSpc>
                <a:spcPct val="100000"/>
              </a:lnSpc>
              <a:spcBef>
                <a:spcPts val="1200"/>
              </a:spcBef>
              <a:spcAft>
                <a:spcPts val="0"/>
              </a:spcAft>
              <a:buNone/>
            </a:pPr>
            <a:endParaRPr sz="1600" dirty="0">
              <a:solidFill>
                <a:srgbClr val="8CB5F8"/>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40804243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xmlns="" id="{06610CA9-D187-7261-D693-DB7BFF5F087D}"/>
            </a:ext>
          </a:extLst>
        </p:cNvPr>
        <p:cNvGrpSpPr/>
        <p:nvPr/>
      </p:nvGrpSpPr>
      <p:grpSpPr>
        <a:xfrm>
          <a:off x="0" y="0"/>
          <a:ext cx="0" cy="0"/>
          <a:chOff x="0" y="0"/>
          <a:chExt cx="0" cy="0"/>
        </a:xfrm>
      </p:grpSpPr>
      <p:sp>
        <p:nvSpPr>
          <p:cNvPr id="61" name="Google Shape;61;p12">
            <a:extLst>
              <a:ext uri="{FF2B5EF4-FFF2-40B4-BE49-F238E27FC236}">
                <a16:creationId xmlns:a16="http://schemas.microsoft.com/office/drawing/2014/main" xmlns="" id="{3DBA2108-9169-1C85-47D8-10C7DB3A3D5E}"/>
              </a:ext>
            </a:extLst>
          </p:cNvPr>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18</a:t>
            </a:fld>
            <a:endParaRPr/>
          </a:p>
        </p:txBody>
      </p:sp>
      <p:sp>
        <p:nvSpPr>
          <p:cNvPr id="62" name="Google Shape;62;p12">
            <a:extLst>
              <a:ext uri="{FF2B5EF4-FFF2-40B4-BE49-F238E27FC236}">
                <a16:creationId xmlns:a16="http://schemas.microsoft.com/office/drawing/2014/main" xmlns="" id="{9B0349C8-28A0-EEDF-89CD-4CB0FD80AE90}"/>
              </a:ext>
            </a:extLst>
          </p:cNvPr>
          <p:cNvSpPr txBox="1"/>
          <p:nvPr/>
        </p:nvSpPr>
        <p:spPr>
          <a:xfrm>
            <a:off x="368798" y="201984"/>
            <a:ext cx="5801755" cy="646300"/>
          </a:xfrm>
          <a:prstGeom prst="rect">
            <a:avLst/>
          </a:prstGeom>
          <a:noFill/>
          <a:ln>
            <a:noFill/>
          </a:ln>
        </p:spPr>
        <p:txBody>
          <a:bodyPr spcFirstLastPara="1" wrap="square" lIns="91425" tIns="91425" rIns="91425" bIns="91425" anchor="t" anchorCtr="0">
            <a:spAutoFit/>
          </a:bodyPr>
          <a:lstStyle/>
          <a:p>
            <a:pPr lvl="0">
              <a:buSzPts val="3000"/>
            </a:pPr>
            <a:r>
              <a:rPr lang="en-IN" sz="3000" b="1" dirty="0" smtClean="0">
                <a:solidFill>
                  <a:srgbClr val="1155CC"/>
                </a:solidFill>
                <a:latin typeface="Times New Roman"/>
                <a:ea typeface="Times New Roman"/>
                <a:cs typeface="Times New Roman"/>
                <a:sym typeface="Times New Roman"/>
              </a:rPr>
              <a:t>Implementation continuation</a:t>
            </a:r>
            <a:endParaRPr lang="en-IN" sz="3200" dirty="0"/>
          </a:p>
        </p:txBody>
      </p:sp>
      <p:sp>
        <p:nvSpPr>
          <p:cNvPr id="63" name="Google Shape;63;p12">
            <a:extLst>
              <a:ext uri="{FF2B5EF4-FFF2-40B4-BE49-F238E27FC236}">
                <a16:creationId xmlns:a16="http://schemas.microsoft.com/office/drawing/2014/main" xmlns="" id="{DFD2A657-FD3E-2795-F2BA-EE4BDD76EB57}"/>
              </a:ext>
            </a:extLst>
          </p:cNvPr>
          <p:cNvSpPr txBox="1"/>
          <p:nvPr/>
        </p:nvSpPr>
        <p:spPr>
          <a:xfrm>
            <a:off x="959125" y="2313175"/>
            <a:ext cx="9966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imes New Roman"/>
              <a:ea typeface="Times New Roman"/>
              <a:cs typeface="Times New Roman"/>
              <a:sym typeface="Times New Roman"/>
            </a:endParaRPr>
          </a:p>
        </p:txBody>
      </p:sp>
      <p:sp>
        <p:nvSpPr>
          <p:cNvPr id="2" name="Google Shape;62;p12">
            <a:extLst>
              <a:ext uri="{FF2B5EF4-FFF2-40B4-BE49-F238E27FC236}">
                <a16:creationId xmlns:a16="http://schemas.microsoft.com/office/drawing/2014/main" xmlns="" id="{D5F29AF2-2A3C-6AEE-586F-C089632ED186}"/>
              </a:ext>
            </a:extLst>
          </p:cNvPr>
          <p:cNvSpPr txBox="1"/>
          <p:nvPr/>
        </p:nvSpPr>
        <p:spPr>
          <a:xfrm>
            <a:off x="480153" y="708065"/>
            <a:ext cx="4914300" cy="553968"/>
          </a:xfrm>
          <a:prstGeom prst="rect">
            <a:avLst/>
          </a:prstGeom>
          <a:noFill/>
          <a:ln>
            <a:noFill/>
          </a:ln>
        </p:spPr>
        <p:txBody>
          <a:bodyPr spcFirstLastPara="1" wrap="square" lIns="91425" tIns="91425" rIns="91425" bIns="91425" anchor="t" anchorCtr="0">
            <a:spAutoFit/>
          </a:bodyPr>
          <a:lstStyle/>
          <a:p>
            <a:pPr lvl="0" algn="just">
              <a:lnSpc>
                <a:spcPct val="150000"/>
              </a:lnSpc>
            </a:pPr>
            <a:r>
              <a:rPr lang="en-IN" sz="1600" dirty="0" smtClean="0">
                <a:solidFill>
                  <a:srgbClr val="8CB5F8"/>
                </a:solidFill>
                <a:latin typeface="Times New Roman"/>
                <a:ea typeface="Times New Roman"/>
                <a:cs typeface="Times New Roman"/>
                <a:sym typeface="Times New Roman"/>
              </a:rPr>
              <a:t>Methodology  </a:t>
            </a:r>
            <a:r>
              <a:rPr lang="en-IN" dirty="0" smtClean="0">
                <a:solidFill>
                  <a:srgbClr val="8CB5F8"/>
                </a:solidFill>
                <a:latin typeface="Times New Roman"/>
                <a:ea typeface="Times New Roman"/>
                <a:cs typeface="Times New Roman"/>
                <a:sym typeface="Times New Roman"/>
              </a:rPr>
              <a:t> </a:t>
            </a:r>
            <a:endParaRPr lang="en-IN" sz="24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9675" y="848284"/>
            <a:ext cx="2257425" cy="3895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4570291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0">
          <a:extLst>
            <a:ext uri="{FF2B5EF4-FFF2-40B4-BE49-F238E27FC236}">
              <a16:creationId xmlns:a16="http://schemas.microsoft.com/office/drawing/2014/main" xmlns="" id="{D5D11358-986D-59B7-CF4C-E76FFD60E64D}"/>
            </a:ext>
          </a:extLst>
        </p:cNvPr>
        <p:cNvGrpSpPr/>
        <p:nvPr/>
      </p:nvGrpSpPr>
      <p:grpSpPr>
        <a:xfrm>
          <a:off x="0" y="0"/>
          <a:ext cx="0" cy="0"/>
          <a:chOff x="0" y="0"/>
          <a:chExt cx="0" cy="0"/>
        </a:xfrm>
      </p:grpSpPr>
      <p:sp>
        <p:nvSpPr>
          <p:cNvPr id="61" name="Google Shape;61;p12">
            <a:extLst>
              <a:ext uri="{FF2B5EF4-FFF2-40B4-BE49-F238E27FC236}">
                <a16:creationId xmlns:a16="http://schemas.microsoft.com/office/drawing/2014/main" xmlns="" id="{BEDF0DE3-23A2-9A55-3FB8-125B57002C98}"/>
              </a:ext>
            </a:extLst>
          </p:cNvPr>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19</a:t>
            </a:fld>
            <a:endParaRPr/>
          </a:p>
        </p:txBody>
      </p:sp>
      <p:sp>
        <p:nvSpPr>
          <p:cNvPr id="62" name="Google Shape;62;p12">
            <a:extLst>
              <a:ext uri="{FF2B5EF4-FFF2-40B4-BE49-F238E27FC236}">
                <a16:creationId xmlns:a16="http://schemas.microsoft.com/office/drawing/2014/main" xmlns="" id="{A1342C8C-048B-494E-DA86-727F31CD1AD2}"/>
              </a:ext>
            </a:extLst>
          </p:cNvPr>
          <p:cNvSpPr txBox="1"/>
          <p:nvPr/>
        </p:nvSpPr>
        <p:spPr>
          <a:xfrm>
            <a:off x="368799" y="443842"/>
            <a:ext cx="5222855" cy="646300"/>
          </a:xfrm>
          <a:prstGeom prst="rect">
            <a:avLst/>
          </a:prstGeom>
          <a:noFill/>
          <a:ln>
            <a:noFill/>
          </a:ln>
        </p:spPr>
        <p:txBody>
          <a:bodyPr spcFirstLastPara="1" wrap="square" lIns="91425" tIns="91425" rIns="91425" bIns="91425" anchor="t" anchorCtr="0">
            <a:spAutoFit/>
          </a:bodyPr>
          <a:lstStyle/>
          <a:p>
            <a:pPr lvl="0">
              <a:buSzPts val="3000"/>
            </a:pPr>
            <a:r>
              <a:rPr lang="en-IN" sz="3000" b="1" dirty="0" smtClean="0">
                <a:solidFill>
                  <a:srgbClr val="1155CC"/>
                </a:solidFill>
                <a:latin typeface="Times New Roman"/>
                <a:ea typeface="Times New Roman"/>
                <a:cs typeface="Times New Roman"/>
                <a:sym typeface="Times New Roman"/>
              </a:rPr>
              <a:t>Implementation continuation</a:t>
            </a:r>
            <a:endParaRPr lang="en-IN" sz="3200" dirty="0"/>
          </a:p>
        </p:txBody>
      </p:sp>
      <p:sp>
        <p:nvSpPr>
          <p:cNvPr id="63" name="Google Shape;63;p12">
            <a:extLst>
              <a:ext uri="{FF2B5EF4-FFF2-40B4-BE49-F238E27FC236}">
                <a16:creationId xmlns:a16="http://schemas.microsoft.com/office/drawing/2014/main" xmlns="" id="{EDF36BA4-6738-3972-CF65-CC56F4A5F027}"/>
              </a:ext>
            </a:extLst>
          </p:cNvPr>
          <p:cNvSpPr txBox="1"/>
          <p:nvPr/>
        </p:nvSpPr>
        <p:spPr>
          <a:xfrm>
            <a:off x="959125" y="2313175"/>
            <a:ext cx="9966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imes New Roman"/>
              <a:ea typeface="Times New Roman"/>
              <a:cs typeface="Times New Roman"/>
              <a:sym typeface="Times New Roman"/>
            </a:endParaRPr>
          </a:p>
        </p:txBody>
      </p:sp>
      <p:sp>
        <p:nvSpPr>
          <p:cNvPr id="2" name="Google Shape;62;p12">
            <a:extLst>
              <a:ext uri="{FF2B5EF4-FFF2-40B4-BE49-F238E27FC236}">
                <a16:creationId xmlns:a16="http://schemas.microsoft.com/office/drawing/2014/main" xmlns="" id="{2F083B3D-B217-5664-CDFD-AEDD2F274548}"/>
              </a:ext>
            </a:extLst>
          </p:cNvPr>
          <p:cNvSpPr txBox="1"/>
          <p:nvPr/>
        </p:nvSpPr>
        <p:spPr>
          <a:xfrm>
            <a:off x="368800" y="1024222"/>
            <a:ext cx="4914300" cy="52319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US" sz="2200" b="1" i="0" u="none" strike="noStrike" cap="none" dirty="0">
                <a:solidFill>
                  <a:schemeClr val="accent1">
                    <a:lumMod val="60000"/>
                    <a:lumOff val="40000"/>
                  </a:schemeClr>
                </a:solidFill>
                <a:latin typeface="Times New Roman"/>
                <a:ea typeface="Times New Roman"/>
                <a:cs typeface="Times New Roman"/>
                <a:sym typeface="Times New Roman"/>
              </a:rPr>
              <a:t>System Architecture</a:t>
            </a:r>
            <a:endParaRPr sz="2200" b="1" i="0" u="none" strike="noStrike" cap="none" dirty="0">
              <a:solidFill>
                <a:schemeClr val="accent1">
                  <a:lumMod val="60000"/>
                  <a:lumOff val="40000"/>
                </a:schemeClr>
              </a:solidFill>
              <a:latin typeface="Times New Roman"/>
              <a:ea typeface="Times New Roman"/>
              <a:cs typeface="Times New Roman"/>
              <a:sym typeface="Times New Roman"/>
            </a:endParaRPr>
          </a:p>
        </p:txBody>
      </p:sp>
      <p:sp>
        <p:nvSpPr>
          <p:cNvPr id="6" name="TextBox 5">
            <a:extLst>
              <a:ext uri="{FF2B5EF4-FFF2-40B4-BE49-F238E27FC236}">
                <a16:creationId xmlns:a16="http://schemas.microsoft.com/office/drawing/2014/main" xmlns="" id="{3FF3B500-A2D0-92BD-7191-D54707AC98C7}"/>
              </a:ext>
            </a:extLst>
          </p:cNvPr>
          <p:cNvSpPr txBox="1"/>
          <p:nvPr/>
        </p:nvSpPr>
        <p:spPr>
          <a:xfrm>
            <a:off x="368800" y="1851102"/>
            <a:ext cx="3880146" cy="1938992"/>
          </a:xfrm>
          <a:prstGeom prst="rect">
            <a:avLst/>
          </a:prstGeom>
          <a:noFill/>
        </p:spPr>
        <p:txBody>
          <a:bodyPr wrap="square" rtlCol="0">
            <a:spAutoFit/>
          </a:bodyPr>
          <a:lstStyle/>
          <a:p>
            <a:pPr marL="285750" indent="-285750">
              <a:lnSpc>
                <a:spcPct val="150000"/>
              </a:lnSpc>
              <a:buClr>
                <a:schemeClr val="accent1">
                  <a:lumMod val="75000"/>
                </a:schemeClr>
              </a:buClr>
              <a:buFont typeface="Arial" pitchFamily="34" charset="0"/>
              <a:buChar char="•"/>
            </a:pPr>
            <a:r>
              <a:rPr lang="en-GB" sz="1600" dirty="0" smtClean="0">
                <a:latin typeface="Times New Roman" pitchFamily="18" charset="0"/>
                <a:cs typeface="Times New Roman" pitchFamily="18" charset="0"/>
              </a:rPr>
              <a:t>Frontend</a:t>
            </a:r>
            <a:r>
              <a:rPr lang="en-GB" sz="1600" dirty="0">
                <a:latin typeface="Times New Roman" pitchFamily="18" charset="0"/>
                <a:cs typeface="Times New Roman" pitchFamily="18" charset="0"/>
              </a:rPr>
              <a:t>: </a:t>
            </a:r>
            <a:r>
              <a:rPr lang="en-GB" sz="1600" dirty="0" err="1">
                <a:latin typeface="Times New Roman" pitchFamily="18" charset="0"/>
                <a:cs typeface="Times New Roman" pitchFamily="18" charset="0"/>
              </a:rPr>
              <a:t>Streamlit</a:t>
            </a:r>
            <a:r>
              <a:rPr lang="en-GB" sz="1600" dirty="0">
                <a:latin typeface="Times New Roman" pitchFamily="18" charset="0"/>
                <a:cs typeface="Times New Roman" pitchFamily="18" charset="0"/>
              </a:rPr>
              <a:t> </a:t>
            </a:r>
            <a:endParaRPr lang="en-GB" sz="1600" dirty="0" smtClean="0">
              <a:latin typeface="Times New Roman" pitchFamily="18" charset="0"/>
              <a:cs typeface="Times New Roman" pitchFamily="18" charset="0"/>
            </a:endParaRPr>
          </a:p>
          <a:p>
            <a:pPr marL="285750" indent="-285750">
              <a:lnSpc>
                <a:spcPct val="150000"/>
              </a:lnSpc>
              <a:buClr>
                <a:schemeClr val="accent1">
                  <a:lumMod val="75000"/>
                </a:schemeClr>
              </a:buClr>
              <a:buFont typeface="Arial" pitchFamily="34" charset="0"/>
              <a:buChar char="•"/>
            </a:pPr>
            <a:r>
              <a:rPr lang="en-GB" sz="1600" dirty="0" smtClean="0">
                <a:latin typeface="Times New Roman" pitchFamily="18" charset="0"/>
                <a:cs typeface="Times New Roman" pitchFamily="18" charset="0"/>
              </a:rPr>
              <a:t>Data </a:t>
            </a:r>
            <a:r>
              <a:rPr lang="en-GB" sz="1600" dirty="0">
                <a:latin typeface="Times New Roman" pitchFamily="18" charset="0"/>
                <a:cs typeface="Times New Roman" pitchFamily="18" charset="0"/>
              </a:rPr>
              <a:t>Processing: pandas, </a:t>
            </a:r>
            <a:r>
              <a:rPr lang="en-GB" sz="1600" dirty="0" err="1">
                <a:latin typeface="Times New Roman" pitchFamily="18" charset="0"/>
                <a:cs typeface="Times New Roman" pitchFamily="18" charset="0"/>
              </a:rPr>
              <a:t>numpy</a:t>
            </a:r>
            <a:r>
              <a:rPr lang="en-GB" sz="1600" dirty="0">
                <a:latin typeface="Times New Roman" pitchFamily="18" charset="0"/>
                <a:cs typeface="Times New Roman" pitchFamily="18" charset="0"/>
              </a:rPr>
              <a:t> </a:t>
            </a:r>
            <a:endParaRPr lang="en-GB" sz="1600" dirty="0" smtClean="0">
              <a:latin typeface="Times New Roman" pitchFamily="18" charset="0"/>
              <a:cs typeface="Times New Roman" pitchFamily="18" charset="0"/>
            </a:endParaRPr>
          </a:p>
          <a:p>
            <a:pPr marL="285750" indent="-285750">
              <a:lnSpc>
                <a:spcPct val="150000"/>
              </a:lnSpc>
              <a:buClr>
                <a:schemeClr val="accent1">
                  <a:lumMod val="75000"/>
                </a:schemeClr>
              </a:buClr>
              <a:buFont typeface="Arial" pitchFamily="34" charset="0"/>
              <a:buChar char="•"/>
            </a:pPr>
            <a:r>
              <a:rPr lang="en-GB" sz="1600" dirty="0" smtClean="0">
                <a:latin typeface="Times New Roman" pitchFamily="18" charset="0"/>
                <a:cs typeface="Times New Roman" pitchFamily="18" charset="0"/>
              </a:rPr>
              <a:t>Machine </a:t>
            </a:r>
            <a:r>
              <a:rPr lang="en-GB" sz="1600" dirty="0">
                <a:latin typeface="Times New Roman" pitchFamily="18" charset="0"/>
                <a:cs typeface="Times New Roman" pitchFamily="18" charset="0"/>
              </a:rPr>
              <a:t>Learning: </a:t>
            </a:r>
            <a:r>
              <a:rPr lang="en-GB" sz="1600" dirty="0" err="1">
                <a:latin typeface="Times New Roman" pitchFamily="18" charset="0"/>
                <a:cs typeface="Times New Roman" pitchFamily="18" charset="0"/>
              </a:rPr>
              <a:t>XGBoost</a:t>
            </a:r>
            <a:r>
              <a:rPr lang="en-GB" sz="1600" dirty="0">
                <a:latin typeface="Times New Roman" pitchFamily="18" charset="0"/>
                <a:cs typeface="Times New Roman" pitchFamily="18" charset="0"/>
              </a:rPr>
              <a:t>, </a:t>
            </a:r>
            <a:r>
              <a:rPr lang="en-GB" sz="1600" dirty="0" err="1">
                <a:latin typeface="Times New Roman" pitchFamily="18" charset="0"/>
                <a:cs typeface="Times New Roman" pitchFamily="18" charset="0"/>
              </a:rPr>
              <a:t>sklearn</a:t>
            </a:r>
            <a:r>
              <a:rPr lang="en-GB" sz="1600" dirty="0">
                <a:latin typeface="Times New Roman" pitchFamily="18" charset="0"/>
                <a:cs typeface="Times New Roman" pitchFamily="18" charset="0"/>
              </a:rPr>
              <a:t> </a:t>
            </a:r>
            <a:endParaRPr lang="en-GB" sz="1600" dirty="0" smtClean="0">
              <a:latin typeface="Times New Roman" pitchFamily="18" charset="0"/>
              <a:cs typeface="Times New Roman" pitchFamily="18" charset="0"/>
            </a:endParaRPr>
          </a:p>
          <a:p>
            <a:pPr marL="285750" indent="-285750">
              <a:lnSpc>
                <a:spcPct val="150000"/>
              </a:lnSpc>
              <a:buClr>
                <a:schemeClr val="accent1">
                  <a:lumMod val="75000"/>
                </a:schemeClr>
              </a:buClr>
              <a:buFont typeface="Arial" pitchFamily="34" charset="0"/>
              <a:buChar char="•"/>
            </a:pPr>
            <a:r>
              <a:rPr lang="en-GB" sz="1600" dirty="0" smtClean="0">
                <a:latin typeface="Times New Roman" pitchFamily="18" charset="0"/>
                <a:cs typeface="Times New Roman" pitchFamily="18" charset="0"/>
              </a:rPr>
              <a:t>Visualization</a:t>
            </a:r>
            <a:r>
              <a:rPr lang="en-GB" sz="1600" dirty="0">
                <a:latin typeface="Times New Roman" pitchFamily="18" charset="0"/>
                <a:cs typeface="Times New Roman" pitchFamily="18" charset="0"/>
              </a:rPr>
              <a:t>: </a:t>
            </a:r>
            <a:r>
              <a:rPr lang="en-GB" sz="1600" dirty="0" err="1">
                <a:latin typeface="Times New Roman" pitchFamily="18" charset="0"/>
                <a:cs typeface="Times New Roman" pitchFamily="18" charset="0"/>
              </a:rPr>
              <a:t>Plotly</a:t>
            </a:r>
            <a:r>
              <a:rPr lang="en-GB" sz="1600" dirty="0">
                <a:latin typeface="Times New Roman" pitchFamily="18" charset="0"/>
                <a:cs typeface="Times New Roman" pitchFamily="18" charset="0"/>
              </a:rPr>
              <a:t>, </a:t>
            </a:r>
            <a:r>
              <a:rPr lang="en-GB" sz="1600" dirty="0" err="1">
                <a:latin typeface="Times New Roman" pitchFamily="18" charset="0"/>
                <a:cs typeface="Times New Roman" pitchFamily="18" charset="0"/>
              </a:rPr>
              <a:t>Seaborn</a:t>
            </a:r>
            <a:r>
              <a:rPr lang="en-GB" sz="1600" dirty="0">
                <a:latin typeface="Times New Roman" pitchFamily="18" charset="0"/>
                <a:cs typeface="Times New Roman" pitchFamily="18" charset="0"/>
              </a:rPr>
              <a:t> </a:t>
            </a:r>
            <a:endParaRPr lang="en-GB" sz="1600" dirty="0" smtClean="0">
              <a:latin typeface="Times New Roman" pitchFamily="18" charset="0"/>
              <a:cs typeface="Times New Roman" pitchFamily="18" charset="0"/>
            </a:endParaRPr>
          </a:p>
          <a:p>
            <a:pPr marL="285750" indent="-285750">
              <a:lnSpc>
                <a:spcPct val="150000"/>
              </a:lnSpc>
              <a:buClr>
                <a:schemeClr val="accent1">
                  <a:lumMod val="75000"/>
                </a:schemeClr>
              </a:buClr>
              <a:buFont typeface="Arial" pitchFamily="34" charset="0"/>
              <a:buChar char="•"/>
            </a:pPr>
            <a:r>
              <a:rPr lang="en-GB" sz="1600" dirty="0" smtClean="0">
                <a:latin typeface="Times New Roman" pitchFamily="18" charset="0"/>
                <a:cs typeface="Times New Roman" pitchFamily="18" charset="0"/>
              </a:rPr>
              <a:t>Financial </a:t>
            </a:r>
            <a:r>
              <a:rPr lang="en-GB" sz="1600" dirty="0">
                <a:latin typeface="Times New Roman" pitchFamily="18" charset="0"/>
                <a:cs typeface="Times New Roman" pitchFamily="18" charset="0"/>
              </a:rPr>
              <a:t>Data: </a:t>
            </a:r>
            <a:r>
              <a:rPr lang="en-GB" sz="1600" dirty="0" err="1">
                <a:latin typeface="Times New Roman" pitchFamily="18" charset="0"/>
                <a:cs typeface="Times New Roman" pitchFamily="18" charset="0"/>
              </a:rPr>
              <a:t>yfinance</a:t>
            </a:r>
            <a:r>
              <a:rPr lang="en-GB" sz="1600" dirty="0">
                <a:latin typeface="Times New Roman" pitchFamily="18" charset="0"/>
                <a:cs typeface="Times New Roman" pitchFamily="18" charset="0"/>
              </a:rPr>
              <a:t> API</a:t>
            </a:r>
            <a:endParaRPr lang="en-US" sz="1600" dirty="0">
              <a:latin typeface="Times New Roman" panose="02020603050405020304" pitchFamily="18" charset="0"/>
              <a:cs typeface="Times New Roman" panose="02020603050405020304" pitchFamily="18" charset="0"/>
            </a:endParaRPr>
          </a:p>
        </p:txBody>
      </p:sp>
      <p:pic>
        <p:nvPicPr>
          <p:cNvPr id="2051" name="Picture 3" descr="C:\Users\nihal\Downloads\Untitled diagram-2025-02-19-172917.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87710" y="435388"/>
            <a:ext cx="3172503" cy="3609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64902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1048592" name="Google Shape;66;p14"/>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a:t>
            </a:fld>
            <a:endParaRPr lang="en-GB"/>
          </a:p>
        </p:txBody>
      </p:sp>
      <p:sp>
        <p:nvSpPr>
          <p:cNvPr id="1048593" name="Google Shape;67;p14"/>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2</a:t>
            </a:fld>
            <a:endParaRPr lang="en-GB"/>
          </a:p>
        </p:txBody>
      </p:sp>
      <p:sp>
        <p:nvSpPr>
          <p:cNvPr id="1048594" name="Google Shape;68;p14"/>
          <p:cNvSpPr txBox="1"/>
          <p:nvPr/>
        </p:nvSpPr>
        <p:spPr>
          <a:xfrm>
            <a:off x="368800" y="259178"/>
            <a:ext cx="4914300" cy="89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Contents</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endParaRPr sz="1600" b="1" i="1" dirty="0">
              <a:solidFill>
                <a:schemeClr val="dk2"/>
              </a:solidFill>
              <a:latin typeface="Times New Roman"/>
              <a:ea typeface="Times New Roman"/>
              <a:cs typeface="Times New Roman"/>
              <a:sym typeface="Times New Roman"/>
            </a:endParaRPr>
          </a:p>
        </p:txBody>
      </p:sp>
      <p:sp>
        <p:nvSpPr>
          <p:cNvPr id="1048595" name="Google Shape;69;p14"/>
          <p:cNvSpPr txBox="1"/>
          <p:nvPr/>
        </p:nvSpPr>
        <p:spPr>
          <a:xfrm>
            <a:off x="959125" y="2313175"/>
            <a:ext cx="996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Times New Roman"/>
              <a:ea typeface="Times New Roman"/>
              <a:cs typeface="Times New Roman"/>
              <a:sym typeface="Times New Roman"/>
            </a:endParaRPr>
          </a:p>
        </p:txBody>
      </p:sp>
      <p:sp>
        <p:nvSpPr>
          <p:cNvPr id="1048596" name="Google Shape;70;p14"/>
          <p:cNvSpPr txBox="1"/>
          <p:nvPr/>
        </p:nvSpPr>
        <p:spPr>
          <a:xfrm>
            <a:off x="368800" y="857125"/>
            <a:ext cx="7356300" cy="2105161"/>
          </a:xfrm>
          <a:prstGeom prst="rect">
            <a:avLst/>
          </a:prstGeom>
          <a:noFill/>
          <a:ln>
            <a:noFill/>
          </a:ln>
        </p:spPr>
        <p:txBody>
          <a:bodyPr spcFirstLastPara="1" wrap="square" lIns="91425" tIns="91425" rIns="91425" bIns="91425" anchor="t" anchorCtr="0">
            <a:spAutoFit/>
          </a:bodyPr>
          <a:lstStyle/>
          <a:p>
            <a:pPr marL="457200" lvl="0" indent="-323850" algn="l" rtl="0">
              <a:lnSpc>
                <a:spcPct val="130000"/>
              </a:lnSpc>
              <a:spcBef>
                <a:spcPts val="0"/>
              </a:spcBef>
              <a:spcAft>
                <a:spcPts val="0"/>
              </a:spcAft>
              <a:buClr>
                <a:schemeClr val="dk1"/>
              </a:buClr>
              <a:buSzPts val="1500"/>
              <a:buFont typeface="Times New Roman"/>
              <a:buAutoNum type="arabicPeriod"/>
            </a:pPr>
            <a:r>
              <a:rPr lang="en-GB" sz="1600" dirty="0" smtClean="0">
                <a:solidFill>
                  <a:schemeClr val="dk1"/>
                </a:solidFill>
                <a:latin typeface="Times New Roman"/>
                <a:ea typeface="Times New Roman"/>
                <a:cs typeface="Times New Roman"/>
                <a:sym typeface="Times New Roman"/>
              </a:rPr>
              <a:t>Background</a:t>
            </a:r>
          </a:p>
          <a:p>
            <a:pPr marL="457200" indent="-323850">
              <a:lnSpc>
                <a:spcPct val="130000"/>
              </a:lnSpc>
              <a:buClr>
                <a:schemeClr val="dk1"/>
              </a:buClr>
              <a:buSzPts val="1500"/>
              <a:buFont typeface="Times New Roman"/>
              <a:buAutoNum type="arabicPeriod"/>
            </a:pPr>
            <a:r>
              <a:rPr lang="en-GB" sz="1600" dirty="0">
                <a:solidFill>
                  <a:schemeClr val="dk1"/>
                </a:solidFill>
                <a:latin typeface="Times New Roman"/>
                <a:ea typeface="Times New Roman"/>
                <a:cs typeface="Times New Roman"/>
                <a:sym typeface="Times New Roman"/>
              </a:rPr>
              <a:t>The Problem </a:t>
            </a:r>
            <a:r>
              <a:rPr lang="en-GB" sz="1600" dirty="0" smtClean="0">
                <a:solidFill>
                  <a:schemeClr val="dk1"/>
                </a:solidFill>
                <a:latin typeface="Times New Roman"/>
                <a:ea typeface="Times New Roman"/>
                <a:cs typeface="Times New Roman"/>
                <a:sym typeface="Times New Roman"/>
              </a:rPr>
              <a:t>statement</a:t>
            </a:r>
            <a:endParaRPr sz="1600" dirty="0">
              <a:solidFill>
                <a:schemeClr val="dk1"/>
              </a:solidFill>
              <a:latin typeface="Times New Roman"/>
              <a:ea typeface="Times New Roman"/>
              <a:cs typeface="Times New Roman"/>
              <a:sym typeface="Times New Roman"/>
            </a:endParaRPr>
          </a:p>
          <a:p>
            <a:pPr marL="457200" lvl="0" indent="-323850" algn="l" rtl="0">
              <a:lnSpc>
                <a:spcPct val="130000"/>
              </a:lnSpc>
              <a:spcBef>
                <a:spcPts val="0"/>
              </a:spcBef>
              <a:spcAft>
                <a:spcPts val="0"/>
              </a:spcAft>
              <a:buClr>
                <a:schemeClr val="dk1"/>
              </a:buClr>
              <a:buSzPts val="1500"/>
              <a:buFont typeface="Times New Roman"/>
              <a:buAutoNum type="arabicPeriod"/>
            </a:pPr>
            <a:r>
              <a:rPr lang="en-GB" sz="1600" dirty="0" smtClean="0">
                <a:solidFill>
                  <a:schemeClr val="dk1"/>
                </a:solidFill>
                <a:latin typeface="Times New Roman"/>
                <a:ea typeface="Times New Roman"/>
                <a:cs typeface="Times New Roman"/>
                <a:sym typeface="Times New Roman"/>
              </a:rPr>
              <a:t>Literature Survey</a:t>
            </a:r>
          </a:p>
          <a:p>
            <a:pPr marL="457200" indent="-323850">
              <a:lnSpc>
                <a:spcPct val="130000"/>
              </a:lnSpc>
              <a:buClr>
                <a:schemeClr val="dk1"/>
              </a:buClr>
              <a:buSzPts val="1500"/>
              <a:buFont typeface="Times New Roman"/>
              <a:buAutoNum type="arabicPeriod"/>
            </a:pPr>
            <a:r>
              <a:rPr lang="en-GB" sz="1600" dirty="0" smtClean="0">
                <a:solidFill>
                  <a:schemeClr val="dk1"/>
                </a:solidFill>
                <a:latin typeface="Times New Roman"/>
                <a:ea typeface="Times New Roman"/>
                <a:cs typeface="Times New Roman"/>
                <a:sym typeface="Times New Roman"/>
              </a:rPr>
              <a:t>Proposed </a:t>
            </a:r>
            <a:r>
              <a:rPr lang="en-GB" sz="1600" dirty="0">
                <a:solidFill>
                  <a:schemeClr val="dk1"/>
                </a:solidFill>
                <a:latin typeface="Times New Roman"/>
                <a:ea typeface="Times New Roman"/>
                <a:cs typeface="Times New Roman"/>
                <a:sym typeface="Times New Roman"/>
              </a:rPr>
              <a:t>Solution</a:t>
            </a:r>
            <a:endParaRPr lang="en-US" sz="1600" dirty="0">
              <a:solidFill>
                <a:schemeClr val="dk1"/>
              </a:solidFill>
              <a:latin typeface="Times New Roman"/>
              <a:ea typeface="Times New Roman"/>
              <a:cs typeface="Times New Roman"/>
              <a:sym typeface="Times New Roman"/>
            </a:endParaRPr>
          </a:p>
          <a:p>
            <a:pPr marL="457200" indent="-323850">
              <a:lnSpc>
                <a:spcPct val="130000"/>
              </a:lnSpc>
              <a:buClr>
                <a:schemeClr val="dk1"/>
              </a:buClr>
              <a:buSzPts val="1500"/>
              <a:buFont typeface="Times New Roman"/>
              <a:buAutoNum type="arabicPeriod"/>
            </a:pPr>
            <a:r>
              <a:rPr lang="en-GB" sz="1600" dirty="0" smtClean="0">
                <a:solidFill>
                  <a:schemeClr val="dk1"/>
                </a:solidFill>
                <a:latin typeface="Times New Roman"/>
                <a:ea typeface="Times New Roman"/>
                <a:cs typeface="Times New Roman"/>
                <a:sym typeface="Times New Roman"/>
              </a:rPr>
              <a:t>Future </a:t>
            </a:r>
            <a:r>
              <a:rPr lang="en-GB" sz="1600" dirty="0">
                <a:solidFill>
                  <a:schemeClr val="dk1"/>
                </a:solidFill>
                <a:latin typeface="Times New Roman"/>
                <a:ea typeface="Times New Roman"/>
                <a:cs typeface="Times New Roman"/>
                <a:sym typeface="Times New Roman"/>
              </a:rPr>
              <a:t>Scope</a:t>
            </a:r>
          </a:p>
          <a:p>
            <a:pPr marL="457200" indent="-323850">
              <a:lnSpc>
                <a:spcPct val="130000"/>
              </a:lnSpc>
              <a:buClr>
                <a:schemeClr val="dk1"/>
              </a:buClr>
              <a:buSzPts val="1500"/>
              <a:buFont typeface="Times New Roman"/>
              <a:buAutoNum type="arabicPeriod"/>
            </a:pPr>
            <a:r>
              <a:rPr lang="en-GB" sz="1600" dirty="0" smtClean="0">
                <a:solidFill>
                  <a:schemeClr val="dk1"/>
                </a:solidFill>
                <a:latin typeface="Times New Roman"/>
                <a:ea typeface="Times New Roman"/>
                <a:cs typeface="Times New Roman"/>
                <a:sym typeface="Times New Roman"/>
              </a:rPr>
              <a:t>Relevance</a:t>
            </a:r>
            <a:endParaRPr lang="en-GB" sz="1600" dirty="0">
              <a:solidFill>
                <a:schemeClr val="dk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41"/>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20</a:t>
            </a:fld>
            <a:endParaRPr/>
          </a:p>
        </p:txBody>
      </p:sp>
      <p:sp>
        <p:nvSpPr>
          <p:cNvPr id="235" name="Google Shape;235;p41"/>
          <p:cNvSpPr txBox="1"/>
          <p:nvPr/>
        </p:nvSpPr>
        <p:spPr>
          <a:xfrm>
            <a:off x="368800" y="249210"/>
            <a:ext cx="57627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0" u="none" strike="noStrike" cap="none">
                <a:solidFill>
                  <a:srgbClr val="1155CC"/>
                </a:solidFill>
                <a:latin typeface="Times New Roman"/>
                <a:ea typeface="Times New Roman"/>
                <a:cs typeface="Times New Roman"/>
                <a:sym typeface="Times New Roman"/>
              </a:rPr>
              <a:t>Implementation continuation</a:t>
            </a:r>
            <a:endParaRPr/>
          </a:p>
        </p:txBody>
      </p:sp>
      <p:sp>
        <p:nvSpPr>
          <p:cNvPr id="236" name="Google Shape;236;p41"/>
          <p:cNvSpPr txBox="1"/>
          <p:nvPr/>
        </p:nvSpPr>
        <p:spPr>
          <a:xfrm>
            <a:off x="413345" y="772549"/>
            <a:ext cx="8372400" cy="3516317"/>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Clr>
                <a:schemeClr val="dk1"/>
              </a:buClr>
              <a:buFont typeface="Arial"/>
              <a:buNone/>
            </a:pPr>
            <a:r>
              <a:rPr lang="en" sz="1700" dirty="0">
                <a:solidFill>
                  <a:srgbClr val="8CB5F8"/>
                </a:solidFill>
                <a:latin typeface="Times New Roman"/>
                <a:ea typeface="Times New Roman"/>
                <a:cs typeface="Times New Roman"/>
                <a:sym typeface="Times New Roman"/>
              </a:rPr>
              <a:t>Frontend </a:t>
            </a:r>
            <a:r>
              <a:rPr lang="en" sz="1700" dirty="0" smtClean="0">
                <a:solidFill>
                  <a:srgbClr val="8CB5F8"/>
                </a:solidFill>
                <a:latin typeface="Times New Roman"/>
                <a:ea typeface="Times New Roman"/>
                <a:cs typeface="Times New Roman"/>
                <a:sym typeface="Times New Roman"/>
              </a:rPr>
              <a:t>development</a:t>
            </a:r>
            <a:endParaRPr sz="1700" dirty="0">
              <a:solidFill>
                <a:schemeClr val="dk1"/>
              </a:solidFill>
              <a:latin typeface="Times New Roman"/>
              <a:ea typeface="Times New Roman"/>
              <a:cs typeface="Times New Roman"/>
              <a:sym typeface="Times New Roman"/>
            </a:endParaRPr>
          </a:p>
          <a:p>
            <a:r>
              <a:rPr lang="en-IN" sz="1600" dirty="0">
                <a:latin typeface="Times New Roman" pitchFamily="18" charset="0"/>
                <a:cs typeface="Times New Roman" pitchFamily="18" charset="0"/>
              </a:rPr>
              <a:t>For User Input:</a:t>
            </a:r>
          </a:p>
          <a:p>
            <a:r>
              <a:rPr lang="en-IN" sz="1600" dirty="0">
                <a:latin typeface="Times New Roman" pitchFamily="18" charset="0"/>
                <a:cs typeface="Times New Roman" pitchFamily="18" charset="0"/>
              </a:rPr>
              <a:t>✔ Allows users to select stock symbols or upload a dataset.</a:t>
            </a:r>
            <a:br>
              <a:rPr lang="en-IN" sz="1600" dirty="0">
                <a:latin typeface="Times New Roman" pitchFamily="18" charset="0"/>
                <a:cs typeface="Times New Roman" pitchFamily="18" charset="0"/>
              </a:rPr>
            </a:br>
            <a:r>
              <a:rPr lang="en-IN" sz="1600" dirty="0">
                <a:latin typeface="Times New Roman" pitchFamily="18" charset="0"/>
                <a:cs typeface="Times New Roman" pitchFamily="18" charset="0"/>
              </a:rPr>
              <a:t>✔ Validates input to ensure correct stock symbols and data formatting</a:t>
            </a:r>
            <a:r>
              <a:rPr lang="en-IN" sz="1600" dirty="0" smtClean="0">
                <a:latin typeface="Times New Roman" pitchFamily="18" charset="0"/>
                <a:cs typeface="Times New Roman" pitchFamily="18" charset="0"/>
              </a:rPr>
              <a:t>.</a:t>
            </a:r>
          </a:p>
          <a:p>
            <a:endParaRPr lang="en-IN" sz="1600" dirty="0">
              <a:latin typeface="Times New Roman" pitchFamily="18" charset="0"/>
              <a:cs typeface="Times New Roman" pitchFamily="18" charset="0"/>
            </a:endParaRPr>
          </a:p>
          <a:p>
            <a:r>
              <a:rPr lang="en-IN" sz="1600" dirty="0">
                <a:solidFill>
                  <a:srgbClr val="FF0000"/>
                </a:solidFill>
                <a:latin typeface="Times New Roman" pitchFamily="18" charset="0"/>
                <a:cs typeface="Times New Roman" pitchFamily="18" charset="0"/>
              </a:rPr>
              <a:t>Platform Used</a:t>
            </a:r>
            <a:r>
              <a:rPr lang="en-IN" sz="1600" dirty="0">
                <a:latin typeface="Times New Roman" pitchFamily="18" charset="0"/>
                <a:cs typeface="Times New Roman" pitchFamily="18" charset="0"/>
              </a:rPr>
              <a:t>:</a:t>
            </a:r>
          </a:p>
          <a:p>
            <a:r>
              <a:rPr lang="en-IN" sz="1600" dirty="0">
                <a:latin typeface="Times New Roman" pitchFamily="18" charset="0"/>
                <a:cs typeface="Times New Roman" pitchFamily="18" charset="0"/>
              </a:rPr>
              <a:t>✔ </a:t>
            </a:r>
            <a:r>
              <a:rPr lang="en-IN" sz="1600" dirty="0" err="1">
                <a:latin typeface="Times New Roman" pitchFamily="18" charset="0"/>
                <a:cs typeface="Times New Roman" pitchFamily="18" charset="0"/>
              </a:rPr>
              <a:t>Streamlit</a:t>
            </a:r>
            <a:r>
              <a:rPr lang="en-IN" sz="1600" dirty="0">
                <a:latin typeface="Times New Roman" pitchFamily="18" charset="0"/>
                <a:cs typeface="Times New Roman" pitchFamily="18" charset="0"/>
              </a:rPr>
              <a:t> – Interactive UI for seamless stock correlation analysis.</a:t>
            </a:r>
            <a:br>
              <a:rPr lang="en-IN" sz="1600" dirty="0">
                <a:latin typeface="Times New Roman" pitchFamily="18" charset="0"/>
                <a:cs typeface="Times New Roman" pitchFamily="18" charset="0"/>
              </a:rPr>
            </a:br>
            <a:r>
              <a:rPr lang="en-IN" sz="1600" dirty="0">
                <a:latin typeface="Times New Roman" pitchFamily="18" charset="0"/>
                <a:cs typeface="Times New Roman" pitchFamily="18" charset="0"/>
              </a:rPr>
              <a:t>✔ pandas, </a:t>
            </a:r>
            <a:r>
              <a:rPr lang="en-IN" sz="1600" dirty="0" err="1">
                <a:latin typeface="Times New Roman" pitchFamily="18" charset="0"/>
                <a:cs typeface="Times New Roman" pitchFamily="18" charset="0"/>
              </a:rPr>
              <a:t>numpy</a:t>
            </a:r>
            <a:r>
              <a:rPr lang="en-IN" sz="1600" dirty="0">
                <a:latin typeface="Times New Roman" pitchFamily="18" charset="0"/>
                <a:cs typeface="Times New Roman" pitchFamily="18" charset="0"/>
              </a:rPr>
              <a:t> – Data processing, handling missing values, and aligning trading dates.</a:t>
            </a:r>
            <a:br>
              <a:rPr lang="en-IN" sz="1600" dirty="0">
                <a:latin typeface="Times New Roman" pitchFamily="18" charset="0"/>
                <a:cs typeface="Times New Roman" pitchFamily="18" charset="0"/>
              </a:rPr>
            </a:br>
            <a:r>
              <a:rPr lang="en-IN" sz="1600" dirty="0">
                <a:latin typeface="Times New Roman" pitchFamily="18" charset="0"/>
                <a:cs typeface="Times New Roman" pitchFamily="18" charset="0"/>
              </a:rPr>
              <a:t>✔ </a:t>
            </a:r>
            <a:r>
              <a:rPr lang="en-IN" sz="1600" dirty="0" err="1">
                <a:latin typeface="Times New Roman" pitchFamily="18" charset="0"/>
                <a:cs typeface="Times New Roman" pitchFamily="18" charset="0"/>
              </a:rPr>
              <a:t>yfinance</a:t>
            </a:r>
            <a:r>
              <a:rPr lang="en-IN" sz="1600" dirty="0">
                <a:latin typeface="Times New Roman" pitchFamily="18" charset="0"/>
                <a:cs typeface="Times New Roman" pitchFamily="18" charset="0"/>
              </a:rPr>
              <a:t> – Fetching real-time and historical stock price data.</a:t>
            </a:r>
            <a:br>
              <a:rPr lang="en-IN" sz="1600" dirty="0">
                <a:latin typeface="Times New Roman" pitchFamily="18" charset="0"/>
                <a:cs typeface="Times New Roman" pitchFamily="18" charset="0"/>
              </a:rPr>
            </a:br>
            <a:r>
              <a:rPr lang="en-IN" sz="1600" dirty="0">
                <a:latin typeface="Times New Roman" pitchFamily="18" charset="0"/>
                <a:cs typeface="Times New Roman" pitchFamily="18" charset="0"/>
              </a:rPr>
              <a:t>✔ </a:t>
            </a:r>
            <a:r>
              <a:rPr lang="en-IN" sz="1600" dirty="0" err="1">
                <a:latin typeface="Times New Roman" pitchFamily="18" charset="0"/>
                <a:cs typeface="Times New Roman" pitchFamily="18" charset="0"/>
              </a:rPr>
              <a:t>Plotly</a:t>
            </a:r>
            <a:r>
              <a:rPr lang="en-IN" sz="1600" dirty="0">
                <a:latin typeface="Times New Roman" pitchFamily="18" charset="0"/>
                <a:cs typeface="Times New Roman" pitchFamily="18" charset="0"/>
              </a:rPr>
              <a:t>, </a:t>
            </a:r>
            <a:r>
              <a:rPr lang="en-IN" sz="1600" dirty="0" err="1">
                <a:latin typeface="Times New Roman" pitchFamily="18" charset="0"/>
                <a:cs typeface="Times New Roman" pitchFamily="18" charset="0"/>
              </a:rPr>
              <a:t>Seaborn</a:t>
            </a:r>
            <a:r>
              <a:rPr lang="en-IN" sz="1600" dirty="0">
                <a:latin typeface="Times New Roman" pitchFamily="18" charset="0"/>
                <a:cs typeface="Times New Roman" pitchFamily="18" charset="0"/>
              </a:rPr>
              <a:t> – Visualizing stock correlations with </a:t>
            </a:r>
            <a:r>
              <a:rPr lang="en-IN" sz="1600" dirty="0" err="1">
                <a:latin typeface="Times New Roman" pitchFamily="18" charset="0"/>
                <a:cs typeface="Times New Roman" pitchFamily="18" charset="0"/>
              </a:rPr>
              <a:t>heatmaps</a:t>
            </a:r>
            <a:r>
              <a:rPr lang="en-IN" sz="1600" dirty="0">
                <a:latin typeface="Times New Roman" pitchFamily="18" charset="0"/>
                <a:cs typeface="Times New Roman" pitchFamily="18" charset="0"/>
              </a:rPr>
              <a:t> and scatter plots.</a:t>
            </a:r>
            <a:br>
              <a:rPr lang="en-IN" sz="1600" dirty="0">
                <a:latin typeface="Times New Roman" pitchFamily="18" charset="0"/>
                <a:cs typeface="Times New Roman" pitchFamily="18" charset="0"/>
              </a:rPr>
            </a:br>
            <a:r>
              <a:rPr lang="en-IN" sz="1600" dirty="0">
                <a:latin typeface="Times New Roman" pitchFamily="18" charset="0"/>
                <a:cs typeface="Times New Roman" pitchFamily="18" charset="0"/>
              </a:rPr>
              <a:t>✔ Fully coded solution for flexibility—no drag-and-drop interface.</a:t>
            </a:r>
          </a:p>
          <a:p>
            <a:pPr marL="0" lvl="0" indent="0" algn="just" rtl="0">
              <a:lnSpc>
                <a:spcPct val="150000"/>
              </a:lnSpc>
              <a:spcBef>
                <a:spcPts val="1200"/>
              </a:spcBef>
              <a:spcAft>
                <a:spcPts val="0"/>
              </a:spcAft>
              <a:buClr>
                <a:schemeClr val="dk1"/>
              </a:buClr>
              <a:buFont typeface="Arial"/>
              <a:buNone/>
            </a:pPr>
            <a:endParaRPr dirty="0">
              <a:solidFill>
                <a:schemeClr val="dk1"/>
              </a:solidFill>
              <a:latin typeface="Times New Roman" pitchFamily="18" charset="0"/>
              <a:ea typeface="Times New Roman"/>
              <a:cs typeface="Times New Roman" pitchFamily="18" charset="0"/>
              <a:sym typeface="Times New Roman"/>
            </a:endParaRPr>
          </a:p>
        </p:txBody>
      </p:sp>
    </p:spTree>
    <p:extLst>
      <p:ext uri="{BB962C8B-B14F-4D97-AF65-F5344CB8AC3E}">
        <p14:creationId xmlns:p14="http://schemas.microsoft.com/office/powerpoint/2010/main" val="25769085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2"/>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21</a:t>
            </a:fld>
            <a:endParaRPr/>
          </a:p>
        </p:txBody>
      </p:sp>
      <p:sp>
        <p:nvSpPr>
          <p:cNvPr id="242" name="Google Shape;242;p42"/>
          <p:cNvSpPr txBox="1"/>
          <p:nvPr/>
        </p:nvSpPr>
        <p:spPr>
          <a:xfrm>
            <a:off x="368800" y="249210"/>
            <a:ext cx="57627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0" u="none" strike="noStrike" cap="none">
                <a:solidFill>
                  <a:srgbClr val="1155CC"/>
                </a:solidFill>
                <a:latin typeface="Times New Roman"/>
                <a:ea typeface="Times New Roman"/>
                <a:cs typeface="Times New Roman"/>
                <a:sym typeface="Times New Roman"/>
              </a:rPr>
              <a:t>Implementation continuation</a:t>
            </a:r>
            <a:endParaRPr/>
          </a:p>
        </p:txBody>
      </p:sp>
      <p:sp>
        <p:nvSpPr>
          <p:cNvPr id="243" name="Google Shape;243;p42"/>
          <p:cNvSpPr txBox="1"/>
          <p:nvPr/>
        </p:nvSpPr>
        <p:spPr>
          <a:xfrm>
            <a:off x="329400" y="895710"/>
            <a:ext cx="8485200" cy="3137752"/>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Clr>
                <a:schemeClr val="dk1"/>
              </a:buClr>
              <a:buFont typeface="Arial"/>
              <a:buNone/>
            </a:pPr>
            <a:r>
              <a:rPr lang="en" sz="1700" dirty="0">
                <a:solidFill>
                  <a:srgbClr val="8CB5F8"/>
                </a:solidFill>
                <a:latin typeface="Times New Roman"/>
                <a:ea typeface="Times New Roman"/>
                <a:cs typeface="Times New Roman"/>
                <a:sym typeface="Times New Roman"/>
              </a:rPr>
              <a:t>Backend development</a:t>
            </a:r>
            <a:endParaRPr sz="1700" dirty="0">
              <a:solidFill>
                <a:schemeClr val="dk1"/>
              </a:solidFill>
              <a:latin typeface="Times New Roman"/>
              <a:ea typeface="Times New Roman"/>
              <a:cs typeface="Times New Roman"/>
              <a:sym typeface="Times New Roman"/>
            </a:endParaRPr>
          </a:p>
          <a:p>
            <a:pPr marL="0" lvl="0" indent="0" algn="l" rtl="0">
              <a:lnSpc>
                <a:spcPct val="130000"/>
              </a:lnSpc>
              <a:spcBef>
                <a:spcPts val="0"/>
              </a:spcBef>
              <a:spcAft>
                <a:spcPts val="0"/>
              </a:spcAft>
              <a:buClr>
                <a:schemeClr val="dk1"/>
              </a:buClr>
              <a:buSzPts val="1100"/>
              <a:buFont typeface="Arial"/>
              <a:buNone/>
            </a:pPr>
            <a:r>
              <a:rPr lang="en" sz="1600" dirty="0">
                <a:solidFill>
                  <a:schemeClr val="dk1"/>
                </a:solidFill>
                <a:latin typeface="Times New Roman"/>
                <a:ea typeface="Times New Roman"/>
                <a:cs typeface="Times New Roman"/>
                <a:sym typeface="Times New Roman"/>
              </a:rPr>
              <a:t>•</a:t>
            </a:r>
            <a:r>
              <a:rPr lang="en" sz="1600" b="1" u="sng" dirty="0">
                <a:solidFill>
                  <a:srgbClr val="FF0000"/>
                </a:solidFill>
                <a:latin typeface="Times New Roman"/>
                <a:ea typeface="Times New Roman"/>
                <a:cs typeface="Times New Roman"/>
                <a:sym typeface="Times New Roman"/>
              </a:rPr>
              <a:t>Language used </a:t>
            </a:r>
            <a:r>
              <a:rPr lang="en" sz="1600" u="sng" dirty="0">
                <a:solidFill>
                  <a:schemeClr val="dk1"/>
                </a:solidFill>
                <a:latin typeface="Times New Roman"/>
                <a:ea typeface="Times New Roman"/>
                <a:cs typeface="Times New Roman"/>
                <a:sym typeface="Times New Roman"/>
              </a:rPr>
              <a:t>: Python</a:t>
            </a:r>
            <a:endParaRPr sz="1600" u="sng" dirty="0">
              <a:solidFill>
                <a:schemeClr val="dk1"/>
              </a:solidFill>
              <a:latin typeface="Times New Roman"/>
              <a:ea typeface="Times New Roman"/>
              <a:cs typeface="Times New Roman"/>
              <a:sym typeface="Times New Roman"/>
            </a:endParaRPr>
          </a:p>
          <a:p>
            <a:pPr lvl="0">
              <a:lnSpc>
                <a:spcPct val="130000"/>
              </a:lnSpc>
              <a:buClr>
                <a:schemeClr val="dk1"/>
              </a:buClr>
              <a:buSzPts val="1100"/>
            </a:pPr>
            <a:r>
              <a:rPr lang="en-US" sz="1600" dirty="0">
                <a:latin typeface="Times New Roman" pitchFamily="18" charset="0"/>
                <a:cs typeface="Times New Roman" pitchFamily="18" charset="0"/>
              </a:rPr>
              <a:t>✔ General-purpose programming language.</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Used for data analysis, stock market predictions, and visualization.</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Simple and easy-to-use syntax</a:t>
            </a:r>
            <a:endParaRPr sz="1600" dirty="0">
              <a:solidFill>
                <a:schemeClr val="dk1"/>
              </a:solidFill>
              <a:latin typeface="Times New Roman" pitchFamily="18" charset="0"/>
              <a:ea typeface="Times New Roman"/>
              <a:cs typeface="Times New Roman" pitchFamily="18" charset="0"/>
              <a:sym typeface="Times New Roman"/>
            </a:endParaRPr>
          </a:p>
          <a:p>
            <a:pPr marL="0" lvl="0" indent="0" algn="just" rtl="0">
              <a:lnSpc>
                <a:spcPct val="130000"/>
              </a:lnSpc>
              <a:spcBef>
                <a:spcPts val="0"/>
              </a:spcBef>
              <a:spcAft>
                <a:spcPts val="0"/>
              </a:spcAft>
              <a:buClr>
                <a:schemeClr val="dk1"/>
              </a:buClr>
              <a:buSzPts val="1100"/>
              <a:buFont typeface="Arial"/>
              <a:buNone/>
            </a:pPr>
            <a:r>
              <a:rPr lang="en" sz="1600" dirty="0">
                <a:solidFill>
                  <a:schemeClr val="dk1"/>
                </a:solidFill>
                <a:latin typeface="Times New Roman"/>
                <a:ea typeface="Times New Roman"/>
                <a:cs typeface="Times New Roman"/>
                <a:sym typeface="Times New Roman"/>
              </a:rPr>
              <a:t>•</a:t>
            </a:r>
            <a:r>
              <a:rPr lang="en" sz="1600" b="1" u="sng" dirty="0">
                <a:solidFill>
                  <a:srgbClr val="FF0000"/>
                </a:solidFill>
                <a:latin typeface="Times New Roman"/>
                <a:ea typeface="Times New Roman"/>
                <a:cs typeface="Times New Roman"/>
                <a:sym typeface="Times New Roman"/>
              </a:rPr>
              <a:t>Framework Used:</a:t>
            </a:r>
            <a:r>
              <a:rPr lang="en" sz="1600" u="sng" dirty="0">
                <a:solidFill>
                  <a:schemeClr val="dk1"/>
                </a:solidFill>
                <a:latin typeface="Times New Roman"/>
                <a:ea typeface="Times New Roman"/>
                <a:cs typeface="Times New Roman"/>
                <a:sym typeface="Times New Roman"/>
              </a:rPr>
              <a:t> </a:t>
            </a:r>
            <a:r>
              <a:rPr lang="en-US" sz="1600" u="sng" dirty="0" err="1" smtClean="0">
                <a:solidFill>
                  <a:schemeClr val="dk1"/>
                </a:solidFill>
                <a:latin typeface="Times New Roman"/>
                <a:ea typeface="Times New Roman"/>
                <a:cs typeface="Times New Roman"/>
                <a:sym typeface="Times New Roman"/>
              </a:rPr>
              <a:t>Streamlit</a:t>
            </a:r>
            <a:endParaRPr sz="1600" u="sng" dirty="0">
              <a:solidFill>
                <a:schemeClr val="dk1"/>
              </a:solidFill>
              <a:latin typeface="Times New Roman"/>
              <a:ea typeface="Times New Roman"/>
              <a:cs typeface="Times New Roman"/>
              <a:sym typeface="Times New Roman"/>
            </a:endParaRPr>
          </a:p>
          <a:p>
            <a:pPr lvl="0">
              <a:lnSpc>
                <a:spcPct val="130000"/>
              </a:lnSpc>
              <a:buClr>
                <a:schemeClr val="dk1"/>
              </a:buClr>
              <a:buSzPts val="1100"/>
            </a:pPr>
            <a:r>
              <a:rPr lang="en-US" sz="1600" dirty="0"/>
              <a:t>✔ </a:t>
            </a:r>
            <a:r>
              <a:rPr lang="en-US" sz="1600" dirty="0">
                <a:latin typeface="Times New Roman" pitchFamily="18" charset="0"/>
                <a:cs typeface="Times New Roman" pitchFamily="18" charset="0"/>
              </a:rPr>
              <a:t>Lightweight framework for building interactive data applications</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Used to display stock analysis results with interactive visualizations</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Provides an intuitive UI for user input and data exploration</a:t>
            </a:r>
            <a:endParaRPr sz="1600" dirty="0">
              <a:solidFill>
                <a:schemeClr val="dk1"/>
              </a:solidFill>
              <a:latin typeface="Times New Roman" pitchFamily="18" charset="0"/>
              <a:ea typeface="Times New Roman"/>
              <a:cs typeface="Times New Roman" pitchFamily="18" charset="0"/>
              <a:sym typeface="Times New Roman"/>
            </a:endParaRPr>
          </a:p>
        </p:txBody>
      </p:sp>
    </p:spTree>
    <p:extLst>
      <p:ext uri="{BB962C8B-B14F-4D97-AF65-F5344CB8AC3E}">
        <p14:creationId xmlns:p14="http://schemas.microsoft.com/office/powerpoint/2010/main" val="30139453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3"/>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22</a:t>
            </a:fld>
            <a:endParaRPr/>
          </a:p>
        </p:txBody>
      </p:sp>
      <p:sp>
        <p:nvSpPr>
          <p:cNvPr id="249" name="Google Shape;249;p43"/>
          <p:cNvSpPr txBox="1"/>
          <p:nvPr/>
        </p:nvSpPr>
        <p:spPr>
          <a:xfrm>
            <a:off x="368800" y="249210"/>
            <a:ext cx="57627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0" u="none" strike="noStrike" cap="none">
                <a:solidFill>
                  <a:srgbClr val="1155CC"/>
                </a:solidFill>
                <a:latin typeface="Times New Roman"/>
                <a:ea typeface="Times New Roman"/>
                <a:cs typeface="Times New Roman"/>
                <a:sym typeface="Times New Roman"/>
              </a:rPr>
              <a:t>Implementation continuation</a:t>
            </a:r>
            <a:endParaRPr/>
          </a:p>
        </p:txBody>
      </p:sp>
      <p:sp>
        <p:nvSpPr>
          <p:cNvPr id="250" name="Google Shape;250;p43"/>
          <p:cNvSpPr txBox="1"/>
          <p:nvPr/>
        </p:nvSpPr>
        <p:spPr>
          <a:xfrm>
            <a:off x="429775" y="895700"/>
            <a:ext cx="8485200" cy="3827171"/>
          </a:xfrm>
          <a:prstGeom prst="rect">
            <a:avLst/>
          </a:prstGeom>
          <a:no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Clr>
                <a:schemeClr val="dk1"/>
              </a:buClr>
              <a:buFont typeface="Arial"/>
              <a:buNone/>
            </a:pPr>
            <a:r>
              <a:rPr lang="en" sz="1700" dirty="0">
                <a:solidFill>
                  <a:srgbClr val="8CB5F8"/>
                </a:solidFill>
                <a:latin typeface="Times New Roman"/>
                <a:ea typeface="Times New Roman"/>
                <a:cs typeface="Times New Roman"/>
                <a:sym typeface="Times New Roman"/>
              </a:rPr>
              <a:t>Backend development</a:t>
            </a:r>
            <a:endParaRPr sz="1700" dirty="0">
              <a:solidFill>
                <a:schemeClr val="dk1"/>
              </a:solidFill>
              <a:latin typeface="Times New Roman"/>
              <a:ea typeface="Times New Roman"/>
              <a:cs typeface="Times New Roman"/>
              <a:sym typeface="Times New Roman"/>
            </a:endParaRPr>
          </a:p>
          <a:p>
            <a:pPr lvl="0">
              <a:lnSpc>
                <a:spcPct val="130000"/>
              </a:lnSpc>
              <a:buClr>
                <a:schemeClr val="dk1"/>
              </a:buClr>
              <a:buSzPts val="1100"/>
            </a:pPr>
            <a:r>
              <a:rPr lang="en" sz="1600" dirty="0">
                <a:solidFill>
                  <a:schemeClr val="dk1"/>
                </a:solidFill>
                <a:latin typeface="Times New Roman"/>
                <a:ea typeface="Times New Roman"/>
                <a:cs typeface="Times New Roman"/>
                <a:sym typeface="Times New Roman"/>
              </a:rPr>
              <a:t>•</a:t>
            </a:r>
            <a:r>
              <a:rPr lang="en" sz="1600" b="1" u="sng" dirty="0">
                <a:solidFill>
                  <a:srgbClr val="FF0000"/>
                </a:solidFill>
                <a:latin typeface="Times New Roman" pitchFamily="18" charset="0"/>
                <a:ea typeface="Times New Roman"/>
                <a:cs typeface="Times New Roman" pitchFamily="18" charset="0"/>
                <a:sym typeface="Times New Roman"/>
              </a:rPr>
              <a:t>Model Training:</a:t>
            </a:r>
            <a:r>
              <a:rPr lang="en" sz="1600" u="sng" dirty="0">
                <a:solidFill>
                  <a:schemeClr val="dk1"/>
                </a:solidFill>
                <a:latin typeface="Times New Roman" pitchFamily="18" charset="0"/>
                <a:ea typeface="Times New Roman"/>
                <a:cs typeface="Times New Roman" pitchFamily="18" charset="0"/>
                <a:sym typeface="Times New Roman"/>
              </a:rPr>
              <a:t> </a:t>
            </a:r>
            <a:r>
              <a:rPr lang="en-IN" sz="1600" dirty="0" err="1">
                <a:latin typeface="Times New Roman" pitchFamily="18" charset="0"/>
                <a:cs typeface="Times New Roman" pitchFamily="18" charset="0"/>
              </a:rPr>
              <a:t>Jupyter</a:t>
            </a:r>
            <a:r>
              <a:rPr lang="en-IN" sz="1600" dirty="0">
                <a:latin typeface="Times New Roman" pitchFamily="18" charset="0"/>
                <a:cs typeface="Times New Roman" pitchFamily="18" charset="0"/>
              </a:rPr>
              <a:t> </a:t>
            </a:r>
            <a:r>
              <a:rPr lang="en-IN" sz="1600" dirty="0" smtClean="0">
                <a:latin typeface="Times New Roman" pitchFamily="18" charset="0"/>
                <a:cs typeface="Times New Roman" pitchFamily="18" charset="0"/>
              </a:rPr>
              <a:t>Notebook</a:t>
            </a:r>
          </a:p>
          <a:p>
            <a:pPr lvl="0">
              <a:lnSpc>
                <a:spcPct val="130000"/>
              </a:lnSpc>
              <a:buClr>
                <a:schemeClr val="dk1"/>
              </a:buClr>
              <a:buSzPts val="1100"/>
            </a:pPr>
            <a:r>
              <a:rPr lang="en" sz="1600" dirty="0" smtClean="0">
                <a:solidFill>
                  <a:schemeClr val="dk1"/>
                </a:solidFill>
                <a:latin typeface="Times New Roman" pitchFamily="18" charset="0"/>
                <a:ea typeface="Times New Roman"/>
                <a:cs typeface="Times New Roman" pitchFamily="18" charset="0"/>
                <a:sym typeface="Times New Roman"/>
              </a:rPr>
              <a:t> </a:t>
            </a:r>
            <a:r>
              <a:rPr lang="en-US" sz="1600" dirty="0">
                <a:latin typeface="Times New Roman" pitchFamily="18" charset="0"/>
                <a:cs typeface="Times New Roman" pitchFamily="18" charset="0"/>
              </a:rPr>
              <a:t>✔ Used for developing and testing the stock correlation analysis.</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Provides an interactive environment for data visualization and debugging.</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Supports integration with Python libraries like </a:t>
            </a:r>
            <a:r>
              <a:rPr lang="en-US" sz="1600" dirty="0" err="1">
                <a:latin typeface="Times New Roman" pitchFamily="18" charset="0"/>
                <a:cs typeface="Times New Roman" pitchFamily="18" charset="0"/>
              </a:rPr>
              <a:t>NumPy</a:t>
            </a:r>
            <a:r>
              <a:rPr lang="en-US" sz="1600" dirty="0">
                <a:latin typeface="Times New Roman" pitchFamily="18" charset="0"/>
                <a:cs typeface="Times New Roman" pitchFamily="18" charset="0"/>
              </a:rPr>
              <a:t>, Pandas, and </a:t>
            </a:r>
            <a:r>
              <a:rPr lang="en-US" sz="1600" dirty="0" err="1" smtClean="0">
                <a:latin typeface="Times New Roman" pitchFamily="18" charset="0"/>
                <a:cs typeface="Times New Roman" pitchFamily="18" charset="0"/>
              </a:rPr>
              <a:t>Seaborn</a:t>
            </a:r>
            <a:endParaRPr lang="en-US" sz="1600" dirty="0" smtClean="0">
              <a:latin typeface="Times New Roman" pitchFamily="18" charset="0"/>
              <a:cs typeface="Times New Roman" pitchFamily="18" charset="0"/>
            </a:endParaRPr>
          </a:p>
          <a:p>
            <a:pPr lvl="0">
              <a:lnSpc>
                <a:spcPct val="130000"/>
              </a:lnSpc>
              <a:buClr>
                <a:schemeClr val="dk1"/>
              </a:buClr>
              <a:buSzPts val="1100"/>
            </a:pPr>
            <a:r>
              <a:rPr lang="en" sz="1600" dirty="0" smtClean="0">
                <a:solidFill>
                  <a:schemeClr val="dk1"/>
                </a:solidFill>
                <a:latin typeface="Times New Roman" pitchFamily="18" charset="0"/>
                <a:ea typeface="Times New Roman"/>
                <a:cs typeface="Times New Roman" pitchFamily="18" charset="0"/>
                <a:sym typeface="Times New Roman"/>
              </a:rPr>
              <a:t>•</a:t>
            </a:r>
            <a:r>
              <a:rPr lang="en" sz="1600" b="1" u="sng" dirty="0" smtClean="0">
                <a:solidFill>
                  <a:srgbClr val="FF0000"/>
                </a:solidFill>
                <a:latin typeface="Times New Roman" pitchFamily="18" charset="0"/>
                <a:ea typeface="Times New Roman"/>
                <a:cs typeface="Times New Roman" pitchFamily="18" charset="0"/>
                <a:sym typeface="Times New Roman"/>
              </a:rPr>
              <a:t>IDE </a:t>
            </a:r>
            <a:r>
              <a:rPr lang="en" sz="1600" b="1" u="sng" dirty="0">
                <a:solidFill>
                  <a:srgbClr val="FF0000"/>
                </a:solidFill>
                <a:latin typeface="Times New Roman" pitchFamily="18" charset="0"/>
                <a:ea typeface="Times New Roman"/>
                <a:cs typeface="Times New Roman" pitchFamily="18" charset="0"/>
                <a:sym typeface="Times New Roman"/>
              </a:rPr>
              <a:t>Used:</a:t>
            </a:r>
            <a:r>
              <a:rPr lang="en" sz="1600" u="sng" dirty="0">
                <a:solidFill>
                  <a:srgbClr val="FF0000"/>
                </a:solidFill>
                <a:latin typeface="Times New Roman" pitchFamily="18" charset="0"/>
                <a:ea typeface="Times New Roman"/>
                <a:cs typeface="Times New Roman" pitchFamily="18" charset="0"/>
                <a:sym typeface="Times New Roman"/>
              </a:rPr>
              <a:t> </a:t>
            </a:r>
            <a:r>
              <a:rPr lang="en" sz="1600" u="sng" dirty="0">
                <a:solidFill>
                  <a:schemeClr val="dk1"/>
                </a:solidFill>
                <a:latin typeface="Times New Roman" pitchFamily="18" charset="0"/>
                <a:ea typeface="Times New Roman"/>
                <a:cs typeface="Times New Roman" pitchFamily="18" charset="0"/>
                <a:sym typeface="Times New Roman"/>
              </a:rPr>
              <a:t>VS Code </a:t>
            </a:r>
            <a:endParaRPr sz="1600" u="sng" dirty="0">
              <a:solidFill>
                <a:schemeClr val="dk1"/>
              </a:solidFill>
              <a:latin typeface="Times New Roman" pitchFamily="18" charset="0"/>
              <a:ea typeface="Times New Roman"/>
              <a:cs typeface="Times New Roman" pitchFamily="18" charset="0"/>
              <a:sym typeface="Times New Roman"/>
            </a:endParaRPr>
          </a:p>
          <a:p>
            <a:pPr lvl="0">
              <a:lnSpc>
                <a:spcPct val="130000"/>
              </a:lnSpc>
            </a:pPr>
            <a:r>
              <a:rPr lang="en" sz="1600" dirty="0">
                <a:solidFill>
                  <a:schemeClr val="dk1"/>
                </a:solidFill>
                <a:latin typeface="Times New Roman" pitchFamily="18" charset="0"/>
                <a:ea typeface="Times New Roman"/>
                <a:cs typeface="Times New Roman" pitchFamily="18" charset="0"/>
                <a:sym typeface="Times New Roman"/>
              </a:rPr>
              <a:t> </a:t>
            </a:r>
            <a:r>
              <a:rPr lang="en-US" sz="1600" dirty="0">
                <a:latin typeface="Times New Roman" pitchFamily="18" charset="0"/>
                <a:cs typeface="Times New Roman" pitchFamily="18" charset="0"/>
              </a:rPr>
              <a:t>✔ Used to write and develop the </a:t>
            </a:r>
            <a:r>
              <a:rPr lang="en-US" sz="1600" dirty="0" err="1">
                <a:latin typeface="Times New Roman" pitchFamily="18" charset="0"/>
                <a:cs typeface="Times New Roman" pitchFamily="18" charset="0"/>
              </a:rPr>
              <a:t>Streamlit</a:t>
            </a:r>
            <a:r>
              <a:rPr lang="en-US" sz="1600" dirty="0">
                <a:latin typeface="Times New Roman" pitchFamily="18" charset="0"/>
                <a:cs typeface="Times New Roman" pitchFamily="18" charset="0"/>
              </a:rPr>
              <a:t>-based application.</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Supports Python programming and integration with financial data analysis libraries.</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 Provides debugging tools for efficient code execution.</a:t>
            </a:r>
            <a:endParaRPr sz="1600" dirty="0">
              <a:solidFill>
                <a:schemeClr val="dk1"/>
              </a:solidFill>
              <a:latin typeface="Times New Roman" pitchFamily="18" charset="0"/>
              <a:ea typeface="Times New Roman"/>
              <a:cs typeface="Times New Roman" pitchFamily="18" charset="0"/>
              <a:sym typeface="Times New Roman"/>
            </a:endParaRPr>
          </a:p>
          <a:p>
            <a:pPr marL="0" lvl="0" indent="0" algn="l" rtl="0">
              <a:lnSpc>
                <a:spcPct val="130000"/>
              </a:lnSpc>
              <a:spcBef>
                <a:spcPts val="0"/>
              </a:spcBef>
              <a:spcAft>
                <a:spcPts val="0"/>
              </a:spcAft>
              <a:buClr>
                <a:schemeClr val="dk1"/>
              </a:buClr>
              <a:buSzPts val="1100"/>
              <a:buFont typeface="Arial"/>
              <a:buNone/>
            </a:pPr>
            <a:r>
              <a:rPr lang="en" sz="1600" dirty="0">
                <a:solidFill>
                  <a:schemeClr val="dk1"/>
                </a:solidFill>
                <a:latin typeface="Times New Roman"/>
                <a:ea typeface="Times New Roman"/>
                <a:cs typeface="Times New Roman"/>
                <a:sym typeface="Times New Roman"/>
              </a:rPr>
              <a:t> </a:t>
            </a:r>
            <a:endParaRPr sz="1600" dirty="0">
              <a:solidFill>
                <a:schemeClr val="dk1"/>
              </a:solidFill>
              <a:latin typeface="Times New Roman"/>
              <a:ea typeface="Times New Roman"/>
              <a:cs typeface="Times New Roman"/>
              <a:sym typeface="Times New Roman"/>
            </a:endParaRPr>
          </a:p>
          <a:p>
            <a:pPr marL="0" lvl="0" indent="0" algn="just" rtl="0">
              <a:lnSpc>
                <a:spcPct val="150000"/>
              </a:lnSpc>
              <a:spcBef>
                <a:spcPts val="0"/>
              </a:spcBef>
              <a:spcAft>
                <a:spcPts val="0"/>
              </a:spcAft>
              <a:buClr>
                <a:schemeClr val="dk1"/>
              </a:buClr>
              <a:buFont typeface="Arial"/>
              <a:buNone/>
            </a:pPr>
            <a:endParaRPr sz="1600" dirty="0">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7516899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4"/>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23</a:t>
            </a:fld>
            <a:endParaRPr/>
          </a:p>
        </p:txBody>
      </p:sp>
      <p:sp>
        <p:nvSpPr>
          <p:cNvPr id="256" name="Google Shape;256;p44"/>
          <p:cNvSpPr txBox="1"/>
          <p:nvPr/>
        </p:nvSpPr>
        <p:spPr>
          <a:xfrm>
            <a:off x="368800" y="249210"/>
            <a:ext cx="57627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0" u="none" strike="noStrike" cap="none">
                <a:solidFill>
                  <a:srgbClr val="1155CC"/>
                </a:solidFill>
                <a:latin typeface="Times New Roman"/>
                <a:ea typeface="Times New Roman"/>
                <a:cs typeface="Times New Roman"/>
                <a:sym typeface="Times New Roman"/>
              </a:rPr>
              <a:t>Implementation continuation</a:t>
            </a:r>
            <a:endParaRPr/>
          </a:p>
        </p:txBody>
      </p:sp>
      <p:sp>
        <p:nvSpPr>
          <p:cNvPr id="257" name="Google Shape;257;p44"/>
          <p:cNvSpPr txBox="1"/>
          <p:nvPr/>
        </p:nvSpPr>
        <p:spPr>
          <a:xfrm>
            <a:off x="429775" y="895700"/>
            <a:ext cx="8485200" cy="3693288"/>
          </a:xfrm>
          <a:prstGeom prst="rect">
            <a:avLst/>
          </a:prstGeom>
          <a:noFill/>
          <a:ln>
            <a:noFill/>
          </a:ln>
        </p:spPr>
        <p:txBody>
          <a:bodyPr spcFirstLastPara="1" wrap="square" lIns="91425" tIns="91425" rIns="91425" bIns="91425" anchor="t" anchorCtr="0">
            <a:spAutoFit/>
          </a:bodyPr>
          <a:lstStyle/>
          <a:p>
            <a:pPr marL="0" lvl="0" indent="0" algn="just" rtl="0">
              <a:lnSpc>
                <a:spcPct val="200000"/>
              </a:lnSpc>
              <a:spcBef>
                <a:spcPts val="0"/>
              </a:spcBef>
              <a:spcAft>
                <a:spcPts val="0"/>
              </a:spcAft>
              <a:buClr>
                <a:schemeClr val="dk1"/>
              </a:buClr>
              <a:buFont typeface="Arial"/>
              <a:buNone/>
            </a:pPr>
            <a:r>
              <a:rPr lang="en" sz="1800" dirty="0">
                <a:solidFill>
                  <a:srgbClr val="8CB5F8"/>
                </a:solidFill>
                <a:latin typeface="Times New Roman"/>
                <a:ea typeface="Times New Roman"/>
                <a:cs typeface="Times New Roman"/>
                <a:sym typeface="Times New Roman"/>
              </a:rPr>
              <a:t>Packages and modules required:</a:t>
            </a:r>
            <a:endParaRPr sz="1800" dirty="0">
              <a:solidFill>
                <a:srgbClr val="8CB5F8"/>
              </a:solidFill>
              <a:latin typeface="Times New Roman"/>
              <a:ea typeface="Times New Roman"/>
              <a:cs typeface="Times New Roman"/>
              <a:sym typeface="Times New Roman"/>
            </a:endParaRPr>
          </a:p>
          <a:p>
            <a:pPr marL="457200" lvl="0" indent="-330200">
              <a:lnSpc>
                <a:spcPct val="200000"/>
              </a:lnSpc>
              <a:buClr>
                <a:srgbClr val="FF0000"/>
              </a:buClr>
              <a:buSzPts val="1600"/>
              <a:buFont typeface="Times New Roman"/>
              <a:buChar char="●"/>
            </a:pPr>
            <a:r>
              <a:rPr lang="en-US" sz="1600" dirty="0" err="1">
                <a:solidFill>
                  <a:srgbClr val="FF0000"/>
                </a:solidFill>
                <a:latin typeface="Times New Roman" pitchFamily="18" charset="0"/>
                <a:cs typeface="Times New Roman" pitchFamily="18" charset="0"/>
              </a:rPr>
              <a:t>Streamlit</a:t>
            </a:r>
            <a:r>
              <a:rPr lang="en-US" sz="1600" dirty="0">
                <a:solidFill>
                  <a:srgbClr val="FF0000"/>
                </a:solidFill>
                <a:latin typeface="Times New Roman" pitchFamily="18" charset="0"/>
                <a:cs typeface="Times New Roman" pitchFamily="18" charset="0"/>
              </a:rPr>
              <a:t> </a:t>
            </a:r>
            <a:r>
              <a:rPr lang="en-US" sz="1600" dirty="0">
                <a:latin typeface="Times New Roman" pitchFamily="18" charset="0"/>
                <a:cs typeface="Times New Roman" pitchFamily="18" charset="0"/>
              </a:rPr>
              <a:t>- Web framework for building interactive </a:t>
            </a:r>
            <a:r>
              <a:rPr lang="en-US" sz="1600" dirty="0" smtClean="0">
                <a:latin typeface="Times New Roman" pitchFamily="18" charset="0"/>
                <a:cs typeface="Times New Roman" pitchFamily="18" charset="0"/>
              </a:rPr>
              <a:t>applications</a:t>
            </a:r>
          </a:p>
          <a:p>
            <a:pPr marL="457200" lvl="0" indent="-330200">
              <a:lnSpc>
                <a:spcPct val="200000"/>
              </a:lnSpc>
              <a:buClr>
                <a:srgbClr val="FF0000"/>
              </a:buClr>
              <a:buSzPts val="1600"/>
              <a:buFont typeface="Times New Roman"/>
              <a:buChar char="●"/>
            </a:pPr>
            <a:r>
              <a:rPr lang="en-US" sz="1600" dirty="0" err="1">
                <a:solidFill>
                  <a:srgbClr val="FF0000"/>
                </a:solidFill>
                <a:latin typeface="Times New Roman" pitchFamily="18" charset="0"/>
                <a:cs typeface="Times New Roman" pitchFamily="18" charset="0"/>
              </a:rPr>
              <a:t>XGBoost</a:t>
            </a:r>
            <a:r>
              <a:rPr lang="en-US" sz="1600" dirty="0">
                <a:solidFill>
                  <a:srgbClr val="FF0000"/>
                </a:solidFill>
                <a:latin typeface="Times New Roman" pitchFamily="18" charset="0"/>
                <a:cs typeface="Times New Roman" pitchFamily="18" charset="0"/>
              </a:rPr>
              <a:t> </a:t>
            </a:r>
            <a:r>
              <a:rPr lang="en-US" sz="1600" dirty="0">
                <a:latin typeface="Times New Roman" pitchFamily="18" charset="0"/>
                <a:cs typeface="Times New Roman" pitchFamily="18" charset="0"/>
              </a:rPr>
              <a:t>- Machine learning library optimized for gradient </a:t>
            </a:r>
            <a:r>
              <a:rPr lang="en-US" sz="1600" dirty="0" smtClean="0">
                <a:latin typeface="Times New Roman" pitchFamily="18" charset="0"/>
                <a:cs typeface="Times New Roman" pitchFamily="18" charset="0"/>
              </a:rPr>
              <a:t>boosting</a:t>
            </a:r>
          </a:p>
          <a:p>
            <a:pPr marL="457200" lvl="0" indent="-330200">
              <a:lnSpc>
                <a:spcPct val="200000"/>
              </a:lnSpc>
              <a:buClr>
                <a:srgbClr val="FF0000"/>
              </a:buClr>
              <a:buSzPts val="1600"/>
              <a:buFont typeface="Times New Roman"/>
              <a:buChar char="●"/>
            </a:pPr>
            <a:r>
              <a:rPr lang="en-US" sz="1600" dirty="0" err="1">
                <a:solidFill>
                  <a:srgbClr val="FF0000"/>
                </a:solidFill>
                <a:latin typeface="Times New Roman" pitchFamily="18" charset="0"/>
                <a:cs typeface="Times New Roman" pitchFamily="18" charset="0"/>
              </a:rPr>
              <a:t>yFinance</a:t>
            </a:r>
            <a:r>
              <a:rPr lang="en-US" sz="1600" dirty="0">
                <a:solidFill>
                  <a:srgbClr val="FF0000"/>
                </a:solidFill>
                <a:latin typeface="Times New Roman" pitchFamily="18" charset="0"/>
                <a:cs typeface="Times New Roman" pitchFamily="18" charset="0"/>
              </a:rPr>
              <a:t> </a:t>
            </a:r>
            <a:r>
              <a:rPr lang="en-US" sz="1600" dirty="0">
                <a:latin typeface="Times New Roman" pitchFamily="18" charset="0"/>
                <a:cs typeface="Times New Roman" pitchFamily="18" charset="0"/>
              </a:rPr>
              <a:t>- Fetches real-time and historical stock market data</a:t>
            </a:r>
          </a:p>
          <a:p>
            <a:pPr marL="457200" lvl="0" indent="-330200">
              <a:lnSpc>
                <a:spcPct val="200000"/>
              </a:lnSpc>
              <a:buClr>
                <a:srgbClr val="FF0000"/>
              </a:buClr>
              <a:buSzPts val="1600"/>
              <a:buFont typeface="Times New Roman"/>
              <a:buChar char="●"/>
            </a:pPr>
            <a:r>
              <a:rPr lang="en" sz="1600" dirty="0" smtClean="0">
                <a:solidFill>
                  <a:srgbClr val="FF0000"/>
                </a:solidFill>
                <a:latin typeface="Times New Roman" pitchFamily="18" charset="0"/>
                <a:ea typeface="Times New Roman"/>
                <a:cs typeface="Times New Roman" pitchFamily="18" charset="0"/>
                <a:sym typeface="Times New Roman"/>
              </a:rPr>
              <a:t>NumPy</a:t>
            </a:r>
            <a:r>
              <a:rPr lang="en" sz="1600" dirty="0" smtClean="0">
                <a:solidFill>
                  <a:schemeClr val="dk1"/>
                </a:solidFill>
                <a:latin typeface="Times New Roman" pitchFamily="18" charset="0"/>
                <a:ea typeface="Times New Roman"/>
                <a:cs typeface="Times New Roman" pitchFamily="18" charset="0"/>
                <a:sym typeface="Times New Roman"/>
              </a:rPr>
              <a:t> </a:t>
            </a:r>
            <a:r>
              <a:rPr lang="en" sz="1600" dirty="0">
                <a:solidFill>
                  <a:schemeClr val="dk1"/>
                </a:solidFill>
                <a:latin typeface="Times New Roman" pitchFamily="18" charset="0"/>
                <a:ea typeface="Times New Roman"/>
                <a:cs typeface="Times New Roman" pitchFamily="18" charset="0"/>
                <a:sym typeface="Times New Roman"/>
              </a:rPr>
              <a:t>:- Numerical computation library for handling arrays and predictions</a:t>
            </a:r>
            <a:endParaRPr sz="1600" dirty="0">
              <a:solidFill>
                <a:schemeClr val="dk1"/>
              </a:solidFill>
              <a:latin typeface="Times New Roman" pitchFamily="18" charset="0"/>
              <a:ea typeface="Times New Roman"/>
              <a:cs typeface="Times New Roman" pitchFamily="18" charset="0"/>
              <a:sym typeface="Times New Roman"/>
            </a:endParaRPr>
          </a:p>
          <a:p>
            <a:pPr marL="457200" lvl="0" indent="-330200">
              <a:lnSpc>
                <a:spcPct val="200000"/>
              </a:lnSpc>
              <a:buClr>
                <a:srgbClr val="FF0000"/>
              </a:buClr>
              <a:buSzPts val="1600"/>
              <a:buFont typeface="Times New Roman"/>
              <a:buChar char="●"/>
            </a:pPr>
            <a:r>
              <a:rPr lang="en-IN" sz="1600" dirty="0" err="1">
                <a:solidFill>
                  <a:srgbClr val="FF0000"/>
                </a:solidFill>
                <a:latin typeface="Times New Roman" pitchFamily="18" charset="0"/>
                <a:cs typeface="Times New Roman" pitchFamily="18" charset="0"/>
              </a:rPr>
              <a:t>Seaborn</a:t>
            </a:r>
            <a:r>
              <a:rPr lang="en-IN" sz="1600" dirty="0">
                <a:solidFill>
                  <a:srgbClr val="FF0000"/>
                </a:solidFill>
                <a:latin typeface="Times New Roman" pitchFamily="18" charset="0"/>
                <a:cs typeface="Times New Roman" pitchFamily="18" charset="0"/>
              </a:rPr>
              <a:t> </a:t>
            </a:r>
            <a:r>
              <a:rPr lang="en-IN" sz="1600" dirty="0">
                <a:latin typeface="Times New Roman" pitchFamily="18" charset="0"/>
                <a:cs typeface="Times New Roman" pitchFamily="18" charset="0"/>
              </a:rPr>
              <a:t>- Statistical data visualization</a:t>
            </a:r>
            <a:endParaRPr sz="1600" dirty="0">
              <a:solidFill>
                <a:schemeClr val="dk1"/>
              </a:solidFill>
              <a:latin typeface="Times New Roman" pitchFamily="18" charset="0"/>
              <a:ea typeface="Times New Roman"/>
              <a:cs typeface="Times New Roman" pitchFamily="18" charset="0"/>
              <a:sym typeface="Times New Roman"/>
            </a:endParaRPr>
          </a:p>
          <a:p>
            <a:pPr marL="0" lvl="0" indent="0" algn="just" rtl="0">
              <a:lnSpc>
                <a:spcPct val="200000"/>
              </a:lnSpc>
              <a:spcBef>
                <a:spcPts val="0"/>
              </a:spcBef>
              <a:spcAft>
                <a:spcPts val="0"/>
              </a:spcAft>
              <a:buClr>
                <a:schemeClr val="dk1"/>
              </a:buClr>
              <a:buFont typeface="Arial"/>
              <a:buNone/>
            </a:pPr>
            <a:endParaRPr sz="1600" dirty="0">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746150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45"/>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24</a:t>
            </a:fld>
            <a:endParaRPr/>
          </a:p>
        </p:txBody>
      </p:sp>
      <p:sp>
        <p:nvSpPr>
          <p:cNvPr id="263" name="Google Shape;263;p45"/>
          <p:cNvSpPr txBox="1"/>
          <p:nvPr/>
        </p:nvSpPr>
        <p:spPr>
          <a:xfrm>
            <a:off x="368800" y="249210"/>
            <a:ext cx="57627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0" u="none" strike="noStrike" cap="none">
                <a:solidFill>
                  <a:srgbClr val="1155CC"/>
                </a:solidFill>
                <a:latin typeface="Times New Roman"/>
                <a:ea typeface="Times New Roman"/>
                <a:cs typeface="Times New Roman"/>
                <a:sym typeface="Times New Roman"/>
              </a:rPr>
              <a:t>Implementation continuation</a:t>
            </a:r>
            <a:endParaRPr/>
          </a:p>
        </p:txBody>
      </p:sp>
      <p:sp>
        <p:nvSpPr>
          <p:cNvPr id="264" name="Google Shape;264;p45"/>
          <p:cNvSpPr txBox="1"/>
          <p:nvPr/>
        </p:nvSpPr>
        <p:spPr>
          <a:xfrm>
            <a:off x="429775" y="895700"/>
            <a:ext cx="8485200" cy="2215961"/>
          </a:xfrm>
          <a:prstGeom prst="rect">
            <a:avLst/>
          </a:prstGeom>
          <a:noFill/>
          <a:ln>
            <a:noFill/>
          </a:ln>
        </p:spPr>
        <p:txBody>
          <a:bodyPr spcFirstLastPara="1" wrap="square" lIns="91425" tIns="91425" rIns="91425" bIns="91425" anchor="t" anchorCtr="0">
            <a:spAutoFit/>
          </a:bodyPr>
          <a:lstStyle/>
          <a:p>
            <a:pPr marL="0" lvl="0" indent="0" algn="just" rtl="0">
              <a:lnSpc>
                <a:spcPct val="200000"/>
              </a:lnSpc>
              <a:spcBef>
                <a:spcPts val="0"/>
              </a:spcBef>
              <a:spcAft>
                <a:spcPts val="0"/>
              </a:spcAft>
              <a:buClr>
                <a:schemeClr val="dk1"/>
              </a:buClr>
              <a:buFont typeface="Arial"/>
              <a:buNone/>
            </a:pPr>
            <a:r>
              <a:rPr lang="en" sz="1800" dirty="0">
                <a:solidFill>
                  <a:srgbClr val="8CB5F8"/>
                </a:solidFill>
                <a:latin typeface="Times New Roman"/>
                <a:ea typeface="Times New Roman"/>
                <a:cs typeface="Times New Roman"/>
                <a:sym typeface="Times New Roman"/>
              </a:rPr>
              <a:t>Packages and modules required:</a:t>
            </a:r>
            <a:endParaRPr sz="1800" dirty="0">
              <a:solidFill>
                <a:srgbClr val="8CB5F8"/>
              </a:solidFill>
              <a:latin typeface="Times New Roman"/>
              <a:ea typeface="Times New Roman"/>
              <a:cs typeface="Times New Roman"/>
              <a:sym typeface="Times New Roman"/>
            </a:endParaRPr>
          </a:p>
          <a:p>
            <a:pPr marL="457200" lvl="0" indent="-330200">
              <a:lnSpc>
                <a:spcPct val="200000"/>
              </a:lnSpc>
              <a:buClr>
                <a:srgbClr val="FF0000"/>
              </a:buClr>
              <a:buSzPts val="1600"/>
              <a:buFont typeface="Times New Roman"/>
              <a:buChar char="●"/>
            </a:pPr>
            <a:r>
              <a:rPr lang="en-US" sz="1600" b="1" dirty="0" err="1">
                <a:solidFill>
                  <a:srgbClr val="FF0000"/>
                </a:solidFill>
                <a:latin typeface="Times New Roman" pitchFamily="18" charset="0"/>
                <a:cs typeface="Times New Roman" pitchFamily="18" charset="0"/>
              </a:rPr>
              <a:t>SciPy</a:t>
            </a:r>
            <a:r>
              <a:rPr lang="en-US" sz="1600" b="1" dirty="0">
                <a:solidFill>
                  <a:srgbClr val="FF0000"/>
                </a:solidFill>
                <a:latin typeface="Times New Roman" pitchFamily="18" charset="0"/>
                <a:cs typeface="Times New Roman" pitchFamily="18" charset="0"/>
              </a:rPr>
              <a:t> (stats</a:t>
            </a:r>
            <a:r>
              <a:rPr lang="en-US" sz="1600" b="1" dirty="0">
                <a:latin typeface="Times New Roman" pitchFamily="18" charset="0"/>
                <a:cs typeface="Times New Roman" pitchFamily="18" charset="0"/>
              </a:rPr>
              <a:t>)</a:t>
            </a:r>
            <a:r>
              <a:rPr lang="en-US" sz="1600" dirty="0">
                <a:latin typeface="Times New Roman" pitchFamily="18" charset="0"/>
                <a:cs typeface="Times New Roman" pitchFamily="18" charset="0"/>
              </a:rPr>
              <a:t> - Statistical functions for data </a:t>
            </a:r>
            <a:r>
              <a:rPr lang="en-US" sz="1600" dirty="0" smtClean="0">
                <a:latin typeface="Times New Roman" pitchFamily="18" charset="0"/>
                <a:cs typeface="Times New Roman" pitchFamily="18" charset="0"/>
              </a:rPr>
              <a:t>analysis</a:t>
            </a:r>
          </a:p>
          <a:p>
            <a:pPr marL="457200" lvl="0" indent="-330200">
              <a:lnSpc>
                <a:spcPct val="200000"/>
              </a:lnSpc>
              <a:buClr>
                <a:srgbClr val="FF0000"/>
              </a:buClr>
              <a:buSzPts val="1600"/>
              <a:buFont typeface="Times New Roman"/>
              <a:buChar char="●"/>
            </a:pPr>
            <a:r>
              <a:rPr lang="en-US" sz="1600" b="1" dirty="0">
                <a:solidFill>
                  <a:srgbClr val="FF0000"/>
                </a:solidFill>
                <a:latin typeface="Times New Roman" pitchFamily="18" charset="0"/>
                <a:cs typeface="Times New Roman" pitchFamily="18" charset="0"/>
              </a:rPr>
              <a:t>Pandas</a:t>
            </a:r>
            <a:r>
              <a:rPr lang="en-US" sz="1600" dirty="0">
                <a:solidFill>
                  <a:srgbClr val="FF0000"/>
                </a:solidFill>
                <a:latin typeface="Times New Roman" pitchFamily="18" charset="0"/>
                <a:cs typeface="Times New Roman" pitchFamily="18" charset="0"/>
              </a:rPr>
              <a:t> </a:t>
            </a:r>
            <a:r>
              <a:rPr lang="en-US" sz="1600" dirty="0">
                <a:latin typeface="Times New Roman" pitchFamily="18" charset="0"/>
                <a:cs typeface="Times New Roman" pitchFamily="18" charset="0"/>
              </a:rPr>
              <a:t>- Data manipulation and analysis </a:t>
            </a:r>
            <a:r>
              <a:rPr lang="en-US" sz="1600" dirty="0" smtClean="0">
                <a:latin typeface="Times New Roman" pitchFamily="18" charset="0"/>
                <a:cs typeface="Times New Roman" pitchFamily="18" charset="0"/>
              </a:rPr>
              <a:t>library</a:t>
            </a:r>
            <a:endParaRPr sz="1600" dirty="0">
              <a:solidFill>
                <a:schemeClr val="dk1"/>
              </a:solidFill>
              <a:latin typeface="Times New Roman" pitchFamily="18" charset="0"/>
              <a:ea typeface="Times New Roman"/>
              <a:cs typeface="Times New Roman" pitchFamily="18" charset="0"/>
              <a:sym typeface="Times New Roman"/>
            </a:endParaRPr>
          </a:p>
          <a:p>
            <a:pPr marL="457200" lvl="0" indent="-330200">
              <a:lnSpc>
                <a:spcPct val="200000"/>
              </a:lnSpc>
              <a:buClr>
                <a:srgbClr val="FF0000"/>
              </a:buClr>
              <a:buSzPts val="1600"/>
              <a:buFont typeface="Times New Roman"/>
              <a:buChar char="●"/>
            </a:pPr>
            <a:r>
              <a:rPr lang="en-US" sz="1600" b="1" dirty="0" err="1">
                <a:solidFill>
                  <a:srgbClr val="FF0000"/>
                </a:solidFill>
                <a:latin typeface="Times New Roman" pitchFamily="18" charset="0"/>
                <a:cs typeface="Times New Roman" pitchFamily="18" charset="0"/>
              </a:rPr>
              <a:t>Datetime</a:t>
            </a:r>
            <a:r>
              <a:rPr lang="en-US" sz="1600" dirty="0">
                <a:solidFill>
                  <a:srgbClr val="FF0000"/>
                </a:solidFill>
                <a:latin typeface="Times New Roman" pitchFamily="18" charset="0"/>
                <a:cs typeface="Times New Roman" pitchFamily="18" charset="0"/>
              </a:rPr>
              <a:t> </a:t>
            </a:r>
            <a:r>
              <a:rPr lang="en-US" sz="1600" dirty="0">
                <a:latin typeface="Times New Roman" pitchFamily="18" charset="0"/>
                <a:cs typeface="Times New Roman" pitchFamily="18" charset="0"/>
              </a:rPr>
              <a:t>- Handles date and time operations</a:t>
            </a:r>
            <a:endParaRPr sz="1600" dirty="0">
              <a:solidFill>
                <a:srgbClr val="FF0000"/>
              </a:solidFill>
              <a:latin typeface="Times New Roman" pitchFamily="18" charset="0"/>
              <a:ea typeface="Times New Roman"/>
              <a:cs typeface="Times New Roman" pitchFamily="18" charset="0"/>
              <a:sym typeface="Times New Roman"/>
            </a:endParaRPr>
          </a:p>
        </p:txBody>
      </p:sp>
    </p:spTree>
    <p:extLst>
      <p:ext uri="{BB962C8B-B14F-4D97-AF65-F5344CB8AC3E}">
        <p14:creationId xmlns:p14="http://schemas.microsoft.com/office/powerpoint/2010/main" val="25138175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6"/>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25</a:t>
            </a:fld>
            <a:endParaRPr/>
          </a:p>
        </p:txBody>
      </p:sp>
      <p:sp>
        <p:nvSpPr>
          <p:cNvPr id="270" name="Google Shape;270;p46"/>
          <p:cNvSpPr txBox="1"/>
          <p:nvPr/>
        </p:nvSpPr>
        <p:spPr>
          <a:xfrm>
            <a:off x="368800" y="249210"/>
            <a:ext cx="57627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0" u="none" strike="noStrike" cap="none">
                <a:solidFill>
                  <a:srgbClr val="1155CC"/>
                </a:solidFill>
                <a:latin typeface="Times New Roman"/>
                <a:ea typeface="Times New Roman"/>
                <a:cs typeface="Times New Roman"/>
                <a:sym typeface="Times New Roman"/>
              </a:rPr>
              <a:t>Implementation continuation</a:t>
            </a:r>
            <a:endParaRPr/>
          </a:p>
        </p:txBody>
      </p:sp>
      <p:sp>
        <p:nvSpPr>
          <p:cNvPr id="271" name="Google Shape;271;p46"/>
          <p:cNvSpPr txBox="1"/>
          <p:nvPr/>
        </p:nvSpPr>
        <p:spPr>
          <a:xfrm>
            <a:off x="429775" y="711019"/>
            <a:ext cx="8485200" cy="3924121"/>
          </a:xfrm>
          <a:prstGeom prst="rect">
            <a:avLst/>
          </a:prstGeom>
          <a:solidFill>
            <a:schemeClr val="lt1"/>
          </a:solid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Clr>
                <a:schemeClr val="dk1"/>
              </a:buClr>
              <a:buFont typeface="Arial"/>
              <a:buNone/>
            </a:pPr>
            <a:r>
              <a:rPr lang="en" sz="1800" dirty="0">
                <a:solidFill>
                  <a:srgbClr val="8CB5F8"/>
                </a:solidFill>
                <a:latin typeface="Times New Roman"/>
                <a:ea typeface="Times New Roman"/>
                <a:cs typeface="Times New Roman"/>
                <a:sym typeface="Times New Roman"/>
              </a:rPr>
              <a:t>Libraries Imported :</a:t>
            </a:r>
            <a:endParaRPr sz="1800" dirty="0">
              <a:solidFill>
                <a:srgbClr val="8CB5F8"/>
              </a:solidFill>
              <a:latin typeface="Times New Roman"/>
              <a:ea typeface="Times New Roman"/>
              <a:cs typeface="Times New Roman"/>
              <a:sym typeface="Times New Roman"/>
            </a:endParaRP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import </a:t>
            </a:r>
            <a:r>
              <a:rPr lang="en-IN" sz="1600" dirty="0" err="1">
                <a:solidFill>
                  <a:schemeClr val="dk1"/>
                </a:solidFill>
                <a:highlight>
                  <a:schemeClr val="lt1"/>
                </a:highlight>
                <a:latin typeface="Times New Roman"/>
                <a:ea typeface="Times New Roman"/>
                <a:cs typeface="Times New Roman"/>
                <a:sym typeface="Times New Roman"/>
              </a:rPr>
              <a:t>numpy</a:t>
            </a:r>
            <a:r>
              <a:rPr lang="en-IN" sz="1600" dirty="0">
                <a:solidFill>
                  <a:schemeClr val="dk1"/>
                </a:solidFill>
                <a:highlight>
                  <a:schemeClr val="lt1"/>
                </a:highlight>
                <a:latin typeface="Times New Roman"/>
                <a:ea typeface="Times New Roman"/>
                <a:cs typeface="Times New Roman"/>
                <a:sym typeface="Times New Roman"/>
              </a:rPr>
              <a:t> as </a:t>
            </a:r>
            <a:r>
              <a:rPr lang="en-IN" sz="1600" dirty="0" err="1">
                <a:solidFill>
                  <a:schemeClr val="dk1"/>
                </a:solidFill>
                <a:highlight>
                  <a:schemeClr val="lt1"/>
                </a:highlight>
                <a:latin typeface="Times New Roman"/>
                <a:ea typeface="Times New Roman"/>
                <a:cs typeface="Times New Roman"/>
                <a:sym typeface="Times New Roman"/>
              </a:rPr>
              <a:t>np</a:t>
            </a:r>
            <a:endParaRPr lang="en-IN" sz="1600" dirty="0">
              <a:solidFill>
                <a:schemeClr val="dk1"/>
              </a:solidFill>
              <a:highlight>
                <a:schemeClr val="lt1"/>
              </a:highlight>
              <a:latin typeface="Times New Roman"/>
              <a:ea typeface="Times New Roman"/>
              <a:cs typeface="Times New Roman"/>
              <a:sym typeface="Times New Roman"/>
            </a:endParaRP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import pandas as </a:t>
            </a:r>
            <a:r>
              <a:rPr lang="en-IN" sz="1600" dirty="0" err="1">
                <a:solidFill>
                  <a:schemeClr val="dk1"/>
                </a:solidFill>
                <a:highlight>
                  <a:schemeClr val="lt1"/>
                </a:highlight>
                <a:latin typeface="Times New Roman"/>
                <a:ea typeface="Times New Roman"/>
                <a:cs typeface="Times New Roman"/>
                <a:sym typeface="Times New Roman"/>
              </a:rPr>
              <a:t>pd</a:t>
            </a:r>
            <a:endParaRPr lang="en-IN" sz="1600" dirty="0">
              <a:solidFill>
                <a:schemeClr val="dk1"/>
              </a:solidFill>
              <a:highlight>
                <a:schemeClr val="lt1"/>
              </a:highlight>
              <a:latin typeface="Times New Roman"/>
              <a:ea typeface="Times New Roman"/>
              <a:cs typeface="Times New Roman"/>
              <a:sym typeface="Times New Roman"/>
            </a:endParaRP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import </a:t>
            </a:r>
            <a:r>
              <a:rPr lang="en-IN" sz="1600" dirty="0" err="1">
                <a:solidFill>
                  <a:schemeClr val="dk1"/>
                </a:solidFill>
                <a:highlight>
                  <a:schemeClr val="lt1"/>
                </a:highlight>
                <a:latin typeface="Times New Roman"/>
                <a:ea typeface="Times New Roman"/>
                <a:cs typeface="Times New Roman"/>
                <a:sym typeface="Times New Roman"/>
              </a:rPr>
              <a:t>yfinance</a:t>
            </a:r>
            <a:r>
              <a:rPr lang="en-IN" sz="1600" dirty="0">
                <a:solidFill>
                  <a:schemeClr val="dk1"/>
                </a:solidFill>
                <a:highlight>
                  <a:schemeClr val="lt1"/>
                </a:highlight>
                <a:latin typeface="Times New Roman"/>
                <a:ea typeface="Times New Roman"/>
                <a:cs typeface="Times New Roman"/>
                <a:sym typeface="Times New Roman"/>
              </a:rPr>
              <a:t> as </a:t>
            </a:r>
            <a:r>
              <a:rPr lang="en-IN" sz="1600" dirty="0" err="1">
                <a:solidFill>
                  <a:schemeClr val="dk1"/>
                </a:solidFill>
                <a:highlight>
                  <a:schemeClr val="lt1"/>
                </a:highlight>
                <a:latin typeface="Times New Roman"/>
                <a:ea typeface="Times New Roman"/>
                <a:cs typeface="Times New Roman"/>
                <a:sym typeface="Times New Roman"/>
              </a:rPr>
              <a:t>yf</a:t>
            </a:r>
            <a:endParaRPr lang="en-IN" sz="1600" dirty="0">
              <a:solidFill>
                <a:schemeClr val="dk1"/>
              </a:solidFill>
              <a:highlight>
                <a:schemeClr val="lt1"/>
              </a:highlight>
              <a:latin typeface="Times New Roman"/>
              <a:ea typeface="Times New Roman"/>
              <a:cs typeface="Times New Roman"/>
              <a:sym typeface="Times New Roman"/>
            </a:endParaRP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from </a:t>
            </a:r>
            <a:r>
              <a:rPr lang="en-IN" sz="1600" dirty="0" err="1">
                <a:solidFill>
                  <a:schemeClr val="dk1"/>
                </a:solidFill>
                <a:highlight>
                  <a:schemeClr val="lt1"/>
                </a:highlight>
                <a:latin typeface="Times New Roman"/>
                <a:ea typeface="Times New Roman"/>
                <a:cs typeface="Times New Roman"/>
                <a:sym typeface="Times New Roman"/>
              </a:rPr>
              <a:t>scipy</a:t>
            </a:r>
            <a:r>
              <a:rPr lang="en-IN" sz="1600" dirty="0">
                <a:solidFill>
                  <a:schemeClr val="dk1"/>
                </a:solidFill>
                <a:highlight>
                  <a:schemeClr val="lt1"/>
                </a:highlight>
                <a:latin typeface="Times New Roman"/>
                <a:ea typeface="Times New Roman"/>
                <a:cs typeface="Times New Roman"/>
                <a:sym typeface="Times New Roman"/>
              </a:rPr>
              <a:t> import stats</a:t>
            </a: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import </a:t>
            </a:r>
            <a:r>
              <a:rPr lang="en-IN" sz="1600" dirty="0" err="1">
                <a:solidFill>
                  <a:schemeClr val="dk1"/>
                </a:solidFill>
                <a:highlight>
                  <a:schemeClr val="lt1"/>
                </a:highlight>
                <a:latin typeface="Times New Roman"/>
                <a:ea typeface="Times New Roman"/>
                <a:cs typeface="Times New Roman"/>
                <a:sym typeface="Times New Roman"/>
              </a:rPr>
              <a:t>matplotlib.pyplot</a:t>
            </a:r>
            <a:r>
              <a:rPr lang="en-IN" sz="1600" dirty="0">
                <a:solidFill>
                  <a:schemeClr val="dk1"/>
                </a:solidFill>
                <a:highlight>
                  <a:schemeClr val="lt1"/>
                </a:highlight>
                <a:latin typeface="Times New Roman"/>
                <a:ea typeface="Times New Roman"/>
                <a:cs typeface="Times New Roman"/>
                <a:sym typeface="Times New Roman"/>
              </a:rPr>
              <a:t> as </a:t>
            </a:r>
            <a:r>
              <a:rPr lang="en-IN" sz="1600" dirty="0" err="1">
                <a:solidFill>
                  <a:schemeClr val="dk1"/>
                </a:solidFill>
                <a:highlight>
                  <a:schemeClr val="lt1"/>
                </a:highlight>
                <a:latin typeface="Times New Roman"/>
                <a:ea typeface="Times New Roman"/>
                <a:cs typeface="Times New Roman"/>
                <a:sym typeface="Times New Roman"/>
              </a:rPr>
              <a:t>plt</a:t>
            </a:r>
            <a:endParaRPr lang="en-IN" sz="1600" dirty="0">
              <a:solidFill>
                <a:schemeClr val="dk1"/>
              </a:solidFill>
              <a:highlight>
                <a:schemeClr val="lt1"/>
              </a:highlight>
              <a:latin typeface="Times New Roman"/>
              <a:ea typeface="Times New Roman"/>
              <a:cs typeface="Times New Roman"/>
              <a:sym typeface="Times New Roman"/>
            </a:endParaRP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import </a:t>
            </a:r>
            <a:r>
              <a:rPr lang="en-IN" sz="1600" dirty="0" err="1">
                <a:solidFill>
                  <a:schemeClr val="dk1"/>
                </a:solidFill>
                <a:highlight>
                  <a:schemeClr val="lt1"/>
                </a:highlight>
                <a:latin typeface="Times New Roman"/>
                <a:ea typeface="Times New Roman"/>
                <a:cs typeface="Times New Roman"/>
                <a:sym typeface="Times New Roman"/>
              </a:rPr>
              <a:t>seaborn</a:t>
            </a:r>
            <a:r>
              <a:rPr lang="en-IN" sz="1600" dirty="0">
                <a:solidFill>
                  <a:schemeClr val="dk1"/>
                </a:solidFill>
                <a:highlight>
                  <a:schemeClr val="lt1"/>
                </a:highlight>
                <a:latin typeface="Times New Roman"/>
                <a:ea typeface="Times New Roman"/>
                <a:cs typeface="Times New Roman"/>
                <a:sym typeface="Times New Roman"/>
              </a:rPr>
              <a:t> as </a:t>
            </a:r>
            <a:r>
              <a:rPr lang="en-IN" sz="1600" dirty="0" err="1">
                <a:solidFill>
                  <a:schemeClr val="dk1"/>
                </a:solidFill>
                <a:highlight>
                  <a:schemeClr val="lt1"/>
                </a:highlight>
                <a:latin typeface="Times New Roman"/>
                <a:ea typeface="Times New Roman"/>
                <a:cs typeface="Times New Roman"/>
                <a:sym typeface="Times New Roman"/>
              </a:rPr>
              <a:t>sns</a:t>
            </a:r>
            <a:endParaRPr lang="en-IN" sz="1600" dirty="0">
              <a:solidFill>
                <a:schemeClr val="dk1"/>
              </a:solidFill>
              <a:highlight>
                <a:schemeClr val="lt1"/>
              </a:highlight>
              <a:latin typeface="Times New Roman"/>
              <a:ea typeface="Times New Roman"/>
              <a:cs typeface="Times New Roman"/>
              <a:sym typeface="Times New Roman"/>
            </a:endParaRP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from </a:t>
            </a:r>
            <a:r>
              <a:rPr lang="en-IN" sz="1600" dirty="0" err="1">
                <a:solidFill>
                  <a:schemeClr val="dk1"/>
                </a:solidFill>
                <a:highlight>
                  <a:schemeClr val="lt1"/>
                </a:highlight>
                <a:latin typeface="Times New Roman"/>
                <a:ea typeface="Times New Roman"/>
                <a:cs typeface="Times New Roman"/>
                <a:sym typeface="Times New Roman"/>
              </a:rPr>
              <a:t>sklearn.model_selection</a:t>
            </a:r>
            <a:r>
              <a:rPr lang="en-IN" sz="1600" dirty="0">
                <a:solidFill>
                  <a:schemeClr val="dk1"/>
                </a:solidFill>
                <a:highlight>
                  <a:schemeClr val="lt1"/>
                </a:highlight>
                <a:latin typeface="Times New Roman"/>
                <a:ea typeface="Times New Roman"/>
                <a:cs typeface="Times New Roman"/>
                <a:sym typeface="Times New Roman"/>
              </a:rPr>
              <a:t> import </a:t>
            </a:r>
            <a:r>
              <a:rPr lang="en-IN" sz="1600" dirty="0" err="1">
                <a:solidFill>
                  <a:schemeClr val="dk1"/>
                </a:solidFill>
                <a:highlight>
                  <a:schemeClr val="lt1"/>
                </a:highlight>
                <a:latin typeface="Times New Roman"/>
                <a:ea typeface="Times New Roman"/>
                <a:cs typeface="Times New Roman"/>
                <a:sym typeface="Times New Roman"/>
              </a:rPr>
              <a:t>TimeSeriesSplit</a:t>
            </a:r>
            <a:endParaRPr lang="en-IN" sz="1600" dirty="0">
              <a:solidFill>
                <a:schemeClr val="dk1"/>
              </a:solidFill>
              <a:highlight>
                <a:schemeClr val="lt1"/>
              </a:highlight>
              <a:latin typeface="Times New Roman"/>
              <a:ea typeface="Times New Roman"/>
              <a:cs typeface="Times New Roman"/>
              <a:sym typeface="Times New Roman"/>
            </a:endParaRP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from </a:t>
            </a:r>
            <a:r>
              <a:rPr lang="en-IN" sz="1600" dirty="0" err="1">
                <a:solidFill>
                  <a:schemeClr val="dk1"/>
                </a:solidFill>
                <a:highlight>
                  <a:schemeClr val="lt1"/>
                </a:highlight>
                <a:latin typeface="Times New Roman"/>
                <a:ea typeface="Times New Roman"/>
                <a:cs typeface="Times New Roman"/>
                <a:sym typeface="Times New Roman"/>
              </a:rPr>
              <a:t>sklearn.preprocessing</a:t>
            </a:r>
            <a:r>
              <a:rPr lang="en-IN" sz="1600" dirty="0">
                <a:solidFill>
                  <a:schemeClr val="dk1"/>
                </a:solidFill>
                <a:highlight>
                  <a:schemeClr val="lt1"/>
                </a:highlight>
                <a:latin typeface="Times New Roman"/>
                <a:ea typeface="Times New Roman"/>
                <a:cs typeface="Times New Roman"/>
                <a:sym typeface="Times New Roman"/>
              </a:rPr>
              <a:t> import </a:t>
            </a:r>
            <a:r>
              <a:rPr lang="en-IN" sz="1600" dirty="0" err="1">
                <a:solidFill>
                  <a:schemeClr val="dk1"/>
                </a:solidFill>
                <a:highlight>
                  <a:schemeClr val="lt1"/>
                </a:highlight>
                <a:latin typeface="Times New Roman"/>
                <a:ea typeface="Times New Roman"/>
                <a:cs typeface="Times New Roman"/>
                <a:sym typeface="Times New Roman"/>
              </a:rPr>
              <a:t>StandardScaler</a:t>
            </a:r>
            <a:endParaRPr lang="en-IN" sz="1600" dirty="0">
              <a:solidFill>
                <a:schemeClr val="dk1"/>
              </a:solidFill>
              <a:highlight>
                <a:schemeClr val="lt1"/>
              </a:highlight>
              <a:latin typeface="Times New Roman"/>
              <a:ea typeface="Times New Roman"/>
              <a:cs typeface="Times New Roman"/>
              <a:sym typeface="Times New Roman"/>
            </a:endParaRPr>
          </a:p>
          <a:p>
            <a:pPr lvl="0" algn="just">
              <a:lnSpc>
                <a:spcPct val="150000"/>
              </a:lnSpc>
              <a:buClr>
                <a:schemeClr val="dk1"/>
              </a:buClr>
            </a:pPr>
            <a:endParaRPr sz="1600" dirty="0">
              <a:solidFill>
                <a:srgbClr val="FF0000"/>
              </a:solidFill>
              <a:highlight>
                <a:schemeClr val="lt1"/>
              </a:highlight>
              <a:latin typeface="Times New Roman"/>
              <a:ea typeface="Times New Roman"/>
              <a:cs typeface="Times New Roman"/>
              <a:sym typeface="Times New Roman"/>
            </a:endParaRPr>
          </a:p>
        </p:txBody>
      </p:sp>
    </p:spTree>
    <p:extLst>
      <p:ext uri="{BB962C8B-B14F-4D97-AF65-F5344CB8AC3E}">
        <p14:creationId xmlns:p14="http://schemas.microsoft.com/office/powerpoint/2010/main" val="6500972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47"/>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26</a:t>
            </a:fld>
            <a:endParaRPr/>
          </a:p>
        </p:txBody>
      </p:sp>
      <p:sp>
        <p:nvSpPr>
          <p:cNvPr id="277" name="Google Shape;277;p47"/>
          <p:cNvSpPr txBox="1"/>
          <p:nvPr/>
        </p:nvSpPr>
        <p:spPr>
          <a:xfrm>
            <a:off x="368800" y="249210"/>
            <a:ext cx="57627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0" u="none" strike="noStrike" cap="none">
                <a:solidFill>
                  <a:srgbClr val="1155CC"/>
                </a:solidFill>
                <a:latin typeface="Times New Roman"/>
                <a:ea typeface="Times New Roman"/>
                <a:cs typeface="Times New Roman"/>
                <a:sym typeface="Times New Roman"/>
              </a:rPr>
              <a:t>Implementation continuation</a:t>
            </a:r>
            <a:endParaRPr/>
          </a:p>
        </p:txBody>
      </p:sp>
      <p:sp>
        <p:nvSpPr>
          <p:cNvPr id="278" name="Google Shape;278;p47"/>
          <p:cNvSpPr txBox="1"/>
          <p:nvPr/>
        </p:nvSpPr>
        <p:spPr>
          <a:xfrm>
            <a:off x="468325" y="773600"/>
            <a:ext cx="8455500" cy="3185457"/>
          </a:xfrm>
          <a:prstGeom prst="rect">
            <a:avLst/>
          </a:prstGeom>
          <a:solidFill>
            <a:schemeClr val="lt1"/>
          </a:solidFill>
          <a:ln>
            <a:noFill/>
          </a:ln>
        </p:spPr>
        <p:txBody>
          <a:bodyPr spcFirstLastPara="1" wrap="square" lIns="91425" tIns="91425" rIns="91425" bIns="91425" anchor="t" anchorCtr="0">
            <a:spAutoFit/>
          </a:bodyPr>
          <a:lstStyle/>
          <a:p>
            <a:pPr marL="0" lvl="0" indent="0" algn="just" rtl="0">
              <a:lnSpc>
                <a:spcPct val="150000"/>
              </a:lnSpc>
              <a:spcBef>
                <a:spcPts val="0"/>
              </a:spcBef>
              <a:spcAft>
                <a:spcPts val="0"/>
              </a:spcAft>
              <a:buClr>
                <a:schemeClr val="dk1"/>
              </a:buClr>
              <a:buFont typeface="Arial"/>
              <a:buNone/>
            </a:pPr>
            <a:r>
              <a:rPr lang="en" sz="1800" dirty="0">
                <a:solidFill>
                  <a:srgbClr val="8CB5F8"/>
                </a:solidFill>
                <a:latin typeface="Times New Roman"/>
                <a:ea typeface="Times New Roman"/>
                <a:cs typeface="Times New Roman"/>
                <a:sym typeface="Times New Roman"/>
              </a:rPr>
              <a:t>Libraries Imported :</a:t>
            </a:r>
            <a:endParaRPr sz="1800" dirty="0">
              <a:solidFill>
                <a:srgbClr val="8CB5F8"/>
              </a:solidFill>
              <a:latin typeface="Times New Roman"/>
              <a:ea typeface="Times New Roman"/>
              <a:cs typeface="Times New Roman"/>
              <a:sym typeface="Times New Roman"/>
            </a:endParaRPr>
          </a:p>
          <a:p>
            <a:pPr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from </a:t>
            </a:r>
            <a:r>
              <a:rPr lang="en-IN" sz="1600" dirty="0" err="1">
                <a:solidFill>
                  <a:schemeClr val="dk1"/>
                </a:solidFill>
                <a:highlight>
                  <a:schemeClr val="lt1"/>
                </a:highlight>
                <a:latin typeface="Times New Roman"/>
                <a:ea typeface="Times New Roman"/>
                <a:cs typeface="Times New Roman"/>
                <a:sym typeface="Times New Roman"/>
              </a:rPr>
              <a:t>sklearn.metrics</a:t>
            </a:r>
            <a:r>
              <a:rPr lang="en-IN" sz="1600" dirty="0">
                <a:solidFill>
                  <a:schemeClr val="dk1"/>
                </a:solidFill>
                <a:highlight>
                  <a:schemeClr val="lt1"/>
                </a:highlight>
                <a:latin typeface="Times New Roman"/>
                <a:ea typeface="Times New Roman"/>
                <a:cs typeface="Times New Roman"/>
                <a:sym typeface="Times New Roman"/>
              </a:rPr>
              <a:t> import </a:t>
            </a:r>
            <a:r>
              <a:rPr lang="en-IN" sz="1600" dirty="0" err="1">
                <a:solidFill>
                  <a:schemeClr val="dk1"/>
                </a:solidFill>
                <a:highlight>
                  <a:schemeClr val="lt1"/>
                </a:highlight>
                <a:latin typeface="Times New Roman"/>
                <a:ea typeface="Times New Roman"/>
                <a:cs typeface="Times New Roman"/>
                <a:sym typeface="Times New Roman"/>
              </a:rPr>
              <a:t>root_mean_squared_error</a:t>
            </a:r>
            <a:r>
              <a:rPr lang="en-IN" sz="1600" dirty="0">
                <a:solidFill>
                  <a:schemeClr val="dk1"/>
                </a:solidFill>
                <a:highlight>
                  <a:schemeClr val="lt1"/>
                </a:highlight>
                <a:latin typeface="Times New Roman"/>
                <a:ea typeface="Times New Roman"/>
                <a:cs typeface="Times New Roman"/>
                <a:sym typeface="Times New Roman"/>
              </a:rPr>
              <a:t>, </a:t>
            </a:r>
            <a:r>
              <a:rPr lang="en-IN" sz="1600" dirty="0" err="1">
                <a:solidFill>
                  <a:schemeClr val="dk1"/>
                </a:solidFill>
                <a:highlight>
                  <a:schemeClr val="lt1"/>
                </a:highlight>
                <a:latin typeface="Times New Roman"/>
                <a:ea typeface="Times New Roman"/>
                <a:cs typeface="Times New Roman"/>
                <a:sym typeface="Times New Roman"/>
              </a:rPr>
              <a:t>mean_absolute_percentage_error</a:t>
            </a:r>
            <a:endParaRPr lang="en-IN" sz="1600" dirty="0">
              <a:solidFill>
                <a:schemeClr val="dk1"/>
              </a:solidFill>
              <a:highlight>
                <a:schemeClr val="lt1"/>
              </a:highlight>
              <a:latin typeface="Times New Roman"/>
              <a:ea typeface="Times New Roman"/>
              <a:cs typeface="Times New Roman"/>
              <a:sym typeface="Times New Roman"/>
            </a:endParaRPr>
          </a:p>
          <a:p>
            <a:pPr lvl="0" algn="just">
              <a:lnSpc>
                <a:spcPct val="150000"/>
              </a:lnSpc>
              <a:buClr>
                <a:schemeClr val="dk1"/>
              </a:buClr>
            </a:pPr>
            <a:r>
              <a:rPr lang="en-IN" sz="1600" dirty="0" smtClean="0">
                <a:solidFill>
                  <a:schemeClr val="dk1"/>
                </a:solidFill>
                <a:highlight>
                  <a:schemeClr val="lt1"/>
                </a:highlight>
                <a:latin typeface="Times New Roman"/>
                <a:ea typeface="Times New Roman"/>
                <a:cs typeface="Times New Roman"/>
                <a:sym typeface="Times New Roman"/>
              </a:rPr>
              <a:t>import </a:t>
            </a:r>
            <a:r>
              <a:rPr lang="en-IN" sz="1600" dirty="0" err="1">
                <a:solidFill>
                  <a:schemeClr val="dk1"/>
                </a:solidFill>
                <a:highlight>
                  <a:schemeClr val="lt1"/>
                </a:highlight>
                <a:latin typeface="Times New Roman"/>
                <a:ea typeface="Times New Roman"/>
                <a:cs typeface="Times New Roman"/>
                <a:sym typeface="Times New Roman"/>
              </a:rPr>
              <a:t>xgboost</a:t>
            </a:r>
            <a:r>
              <a:rPr lang="en-IN" sz="1600" dirty="0">
                <a:solidFill>
                  <a:schemeClr val="dk1"/>
                </a:solidFill>
                <a:highlight>
                  <a:schemeClr val="lt1"/>
                </a:highlight>
                <a:latin typeface="Times New Roman"/>
                <a:ea typeface="Times New Roman"/>
                <a:cs typeface="Times New Roman"/>
                <a:sym typeface="Times New Roman"/>
              </a:rPr>
              <a:t> as </a:t>
            </a:r>
            <a:r>
              <a:rPr lang="en-IN" sz="1600" dirty="0" err="1">
                <a:solidFill>
                  <a:schemeClr val="dk1"/>
                </a:solidFill>
                <a:highlight>
                  <a:schemeClr val="lt1"/>
                </a:highlight>
                <a:latin typeface="Times New Roman"/>
                <a:ea typeface="Times New Roman"/>
                <a:cs typeface="Times New Roman"/>
                <a:sym typeface="Times New Roman"/>
              </a:rPr>
              <a:t>xgb</a:t>
            </a:r>
            <a:endParaRPr lang="en-IN" sz="1600" dirty="0">
              <a:solidFill>
                <a:schemeClr val="dk1"/>
              </a:solidFill>
              <a:highlight>
                <a:schemeClr val="lt1"/>
              </a:highlight>
              <a:latin typeface="Times New Roman"/>
              <a:ea typeface="Times New Roman"/>
              <a:cs typeface="Times New Roman"/>
              <a:sym typeface="Times New Roman"/>
            </a:endParaRP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import </a:t>
            </a:r>
            <a:r>
              <a:rPr lang="en-IN" sz="1600" dirty="0" err="1">
                <a:solidFill>
                  <a:schemeClr val="dk1"/>
                </a:solidFill>
                <a:highlight>
                  <a:schemeClr val="lt1"/>
                </a:highlight>
                <a:latin typeface="Times New Roman"/>
                <a:ea typeface="Times New Roman"/>
                <a:cs typeface="Times New Roman"/>
                <a:sym typeface="Times New Roman"/>
              </a:rPr>
              <a:t>streamlit</a:t>
            </a:r>
            <a:r>
              <a:rPr lang="en-IN" sz="1600" dirty="0">
                <a:solidFill>
                  <a:schemeClr val="dk1"/>
                </a:solidFill>
                <a:highlight>
                  <a:schemeClr val="lt1"/>
                </a:highlight>
                <a:latin typeface="Times New Roman"/>
                <a:ea typeface="Times New Roman"/>
                <a:cs typeface="Times New Roman"/>
                <a:sym typeface="Times New Roman"/>
              </a:rPr>
              <a:t> as </a:t>
            </a:r>
            <a:r>
              <a:rPr lang="en-IN" sz="1600" dirty="0" err="1">
                <a:solidFill>
                  <a:schemeClr val="dk1"/>
                </a:solidFill>
                <a:highlight>
                  <a:schemeClr val="lt1"/>
                </a:highlight>
                <a:latin typeface="Times New Roman"/>
                <a:ea typeface="Times New Roman"/>
                <a:cs typeface="Times New Roman"/>
                <a:sym typeface="Times New Roman"/>
              </a:rPr>
              <a:t>st</a:t>
            </a:r>
            <a:endParaRPr lang="en-IN" sz="1600" dirty="0">
              <a:solidFill>
                <a:schemeClr val="dk1"/>
              </a:solidFill>
              <a:highlight>
                <a:schemeClr val="lt1"/>
              </a:highlight>
              <a:latin typeface="Times New Roman"/>
              <a:ea typeface="Times New Roman"/>
              <a:cs typeface="Times New Roman"/>
              <a:sym typeface="Times New Roman"/>
            </a:endParaRP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import </a:t>
            </a:r>
            <a:r>
              <a:rPr lang="en-IN" sz="1600" dirty="0" err="1">
                <a:solidFill>
                  <a:schemeClr val="dk1"/>
                </a:solidFill>
                <a:highlight>
                  <a:schemeClr val="lt1"/>
                </a:highlight>
                <a:latin typeface="Times New Roman"/>
                <a:ea typeface="Times New Roman"/>
                <a:cs typeface="Times New Roman"/>
                <a:sym typeface="Times New Roman"/>
              </a:rPr>
              <a:t>plotly.graph_objects</a:t>
            </a:r>
            <a:r>
              <a:rPr lang="en-IN" sz="1600" dirty="0">
                <a:solidFill>
                  <a:schemeClr val="dk1"/>
                </a:solidFill>
                <a:highlight>
                  <a:schemeClr val="lt1"/>
                </a:highlight>
                <a:latin typeface="Times New Roman"/>
                <a:ea typeface="Times New Roman"/>
                <a:cs typeface="Times New Roman"/>
                <a:sym typeface="Times New Roman"/>
              </a:rPr>
              <a:t> as go</a:t>
            </a: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from </a:t>
            </a:r>
            <a:r>
              <a:rPr lang="en-IN" sz="1600" dirty="0" err="1">
                <a:solidFill>
                  <a:schemeClr val="dk1"/>
                </a:solidFill>
                <a:highlight>
                  <a:schemeClr val="lt1"/>
                </a:highlight>
                <a:latin typeface="Times New Roman"/>
                <a:ea typeface="Times New Roman"/>
                <a:cs typeface="Times New Roman"/>
                <a:sym typeface="Times New Roman"/>
              </a:rPr>
              <a:t>datetime</a:t>
            </a:r>
            <a:r>
              <a:rPr lang="en-IN" sz="1600" dirty="0">
                <a:solidFill>
                  <a:schemeClr val="dk1"/>
                </a:solidFill>
                <a:highlight>
                  <a:schemeClr val="lt1"/>
                </a:highlight>
                <a:latin typeface="Times New Roman"/>
                <a:ea typeface="Times New Roman"/>
                <a:cs typeface="Times New Roman"/>
                <a:sym typeface="Times New Roman"/>
              </a:rPr>
              <a:t> import </a:t>
            </a:r>
            <a:r>
              <a:rPr lang="en-IN" sz="1600" dirty="0" err="1">
                <a:solidFill>
                  <a:schemeClr val="dk1"/>
                </a:solidFill>
                <a:highlight>
                  <a:schemeClr val="lt1"/>
                </a:highlight>
                <a:latin typeface="Times New Roman"/>
                <a:ea typeface="Times New Roman"/>
                <a:cs typeface="Times New Roman"/>
                <a:sym typeface="Times New Roman"/>
              </a:rPr>
              <a:t>datetime</a:t>
            </a:r>
            <a:r>
              <a:rPr lang="en-IN" sz="1600" dirty="0">
                <a:solidFill>
                  <a:schemeClr val="dk1"/>
                </a:solidFill>
                <a:highlight>
                  <a:schemeClr val="lt1"/>
                </a:highlight>
                <a:latin typeface="Times New Roman"/>
                <a:ea typeface="Times New Roman"/>
                <a:cs typeface="Times New Roman"/>
                <a:sym typeface="Times New Roman"/>
              </a:rPr>
              <a:t>, </a:t>
            </a:r>
            <a:r>
              <a:rPr lang="en-IN" sz="1600" dirty="0" err="1">
                <a:solidFill>
                  <a:schemeClr val="dk1"/>
                </a:solidFill>
                <a:highlight>
                  <a:schemeClr val="lt1"/>
                </a:highlight>
                <a:latin typeface="Times New Roman"/>
                <a:ea typeface="Times New Roman"/>
                <a:cs typeface="Times New Roman"/>
                <a:sym typeface="Times New Roman"/>
              </a:rPr>
              <a:t>timedelta</a:t>
            </a:r>
            <a:endParaRPr lang="en-IN" sz="1600" dirty="0">
              <a:solidFill>
                <a:schemeClr val="dk1"/>
              </a:solidFill>
              <a:highlight>
                <a:schemeClr val="lt1"/>
              </a:highlight>
              <a:latin typeface="Times New Roman"/>
              <a:ea typeface="Times New Roman"/>
              <a:cs typeface="Times New Roman"/>
              <a:sym typeface="Times New Roman"/>
            </a:endParaRP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import time</a:t>
            </a:r>
          </a:p>
          <a:p>
            <a:pPr lvl="0" algn="just">
              <a:lnSpc>
                <a:spcPct val="150000"/>
              </a:lnSpc>
              <a:buClr>
                <a:schemeClr val="dk1"/>
              </a:buClr>
            </a:pPr>
            <a:r>
              <a:rPr lang="en-IN" sz="1600" dirty="0">
                <a:solidFill>
                  <a:schemeClr val="dk1"/>
                </a:solidFill>
                <a:highlight>
                  <a:schemeClr val="lt1"/>
                </a:highlight>
                <a:latin typeface="Times New Roman"/>
                <a:ea typeface="Times New Roman"/>
                <a:cs typeface="Times New Roman"/>
                <a:sym typeface="Times New Roman"/>
              </a:rPr>
              <a:t>import random</a:t>
            </a:r>
            <a:endParaRPr sz="1600" dirty="0">
              <a:solidFill>
                <a:schemeClr val="dk1"/>
              </a:solidFill>
              <a:highlight>
                <a:schemeClr val="lt1"/>
              </a:highlight>
              <a:latin typeface="Times New Roman"/>
              <a:ea typeface="Times New Roman"/>
              <a:cs typeface="Times New Roman"/>
              <a:sym typeface="Times New Roman"/>
            </a:endParaRPr>
          </a:p>
        </p:txBody>
      </p:sp>
    </p:spTree>
    <p:extLst>
      <p:ext uri="{BB962C8B-B14F-4D97-AF65-F5344CB8AC3E}">
        <p14:creationId xmlns:p14="http://schemas.microsoft.com/office/powerpoint/2010/main" val="402136458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8"/>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27</a:t>
            </a:fld>
            <a:endParaRPr/>
          </a:p>
        </p:txBody>
      </p:sp>
      <p:sp>
        <p:nvSpPr>
          <p:cNvPr id="284" name="Google Shape;284;p48"/>
          <p:cNvSpPr txBox="1"/>
          <p:nvPr/>
        </p:nvSpPr>
        <p:spPr>
          <a:xfrm>
            <a:off x="368800" y="249210"/>
            <a:ext cx="57627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a:solidFill>
                  <a:srgbClr val="1155CC"/>
                </a:solidFill>
                <a:latin typeface="Times New Roman"/>
                <a:ea typeface="Times New Roman"/>
                <a:cs typeface="Times New Roman"/>
                <a:sym typeface="Times New Roman"/>
              </a:rPr>
              <a:t>Performance Comparison</a:t>
            </a:r>
            <a:endParaRPr/>
          </a:p>
        </p:txBody>
      </p:sp>
      <p:graphicFrame>
        <p:nvGraphicFramePr>
          <p:cNvPr id="285" name="Google Shape;285;p48"/>
          <p:cNvGraphicFramePr/>
          <p:nvPr/>
        </p:nvGraphicFramePr>
        <p:xfrm>
          <a:off x="626300" y="1261600"/>
          <a:ext cx="7740825" cy="3322320"/>
        </p:xfrm>
        <a:graphic>
          <a:graphicData uri="http://schemas.openxmlformats.org/drawingml/2006/table">
            <a:tbl>
              <a:tblPr>
                <a:noFill/>
              </a:tblPr>
              <a:tblGrid>
                <a:gridCol w="2580275"/>
                <a:gridCol w="2580275"/>
                <a:gridCol w="2580275"/>
              </a:tblGrid>
              <a:tr h="640200">
                <a:tc>
                  <a:txBody>
                    <a:bodyPr/>
                    <a:lstStyle/>
                    <a:p>
                      <a:pPr marL="0" lvl="0" indent="0" algn="ctr" rtl="0">
                        <a:spcBef>
                          <a:spcPts val="0"/>
                        </a:spcBef>
                        <a:spcAft>
                          <a:spcPts val="0"/>
                        </a:spcAft>
                        <a:buNone/>
                      </a:pPr>
                      <a:r>
                        <a:rPr lang="en" sz="1600" b="1" dirty="0">
                          <a:solidFill>
                            <a:schemeClr val="lt1"/>
                          </a:solidFill>
                          <a:latin typeface="Times New Roman"/>
                          <a:ea typeface="Times New Roman"/>
                          <a:cs typeface="Times New Roman"/>
                          <a:sym typeface="Times New Roman"/>
                        </a:rPr>
                        <a:t>Criteria</a:t>
                      </a:r>
                      <a:endParaRPr sz="1600" b="1" dirty="0">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lt1"/>
                          </a:solidFill>
                          <a:latin typeface="Times New Roman"/>
                          <a:ea typeface="Times New Roman"/>
                          <a:cs typeface="Times New Roman"/>
                          <a:sym typeface="Times New Roman"/>
                        </a:rPr>
                        <a:t>Machine Learning Model (SVM)</a:t>
                      </a:r>
                      <a:endParaRPr b="1">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b="1">
                          <a:solidFill>
                            <a:schemeClr val="lt1"/>
                          </a:solidFill>
                          <a:latin typeface="Times New Roman"/>
                          <a:ea typeface="Times New Roman"/>
                          <a:cs typeface="Times New Roman"/>
                          <a:sym typeface="Times New Roman"/>
                        </a:rPr>
                        <a:t>Deep Learning Model (Bi-LSTM)</a:t>
                      </a:r>
                      <a:endParaRPr b="1">
                        <a:solidFill>
                          <a:schemeClr val="lt1"/>
                        </a:solidFill>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chemeClr val="accent1"/>
                    </a:solidFill>
                  </a:tcPr>
                </a:tc>
              </a:tr>
              <a:tr h="495025">
                <a:tc>
                  <a:txBody>
                    <a:bodyPr/>
                    <a:lstStyle/>
                    <a:p>
                      <a:pPr marL="0" lvl="0" indent="0" algn="l" rtl="0">
                        <a:spcBef>
                          <a:spcPts val="0"/>
                        </a:spcBef>
                        <a:spcAft>
                          <a:spcPts val="0"/>
                        </a:spcAft>
                        <a:buNone/>
                      </a:pPr>
                      <a:r>
                        <a:rPr lang="en" sz="1600" dirty="0">
                          <a:latin typeface="Times New Roman"/>
                          <a:ea typeface="Times New Roman"/>
                          <a:cs typeface="Times New Roman"/>
                          <a:sym typeface="Times New Roman"/>
                        </a:rPr>
                        <a:t>Accuracy</a:t>
                      </a:r>
                      <a:endParaRPr sz="1600" dirty="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1600" dirty="0">
                          <a:latin typeface="Times New Roman"/>
                          <a:ea typeface="Times New Roman"/>
                          <a:cs typeface="Times New Roman"/>
                          <a:sym typeface="Times New Roman"/>
                        </a:rPr>
                        <a:t>Moderate, depends on feature engineering</a:t>
                      </a:r>
                      <a:endParaRPr sz="1600" dirty="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1600" dirty="0">
                          <a:latin typeface="Times New Roman"/>
                          <a:ea typeface="Times New Roman"/>
                          <a:cs typeface="Times New Roman"/>
                          <a:sym typeface="Times New Roman"/>
                        </a:rPr>
                        <a:t>High, captures sequential dependencies better</a:t>
                      </a:r>
                      <a:endParaRPr sz="1600" dirty="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9DAF8"/>
                    </a:solidFill>
                  </a:tcPr>
                </a:tc>
              </a:tr>
              <a:tr h="495025">
                <a:tc>
                  <a:txBody>
                    <a:bodyPr/>
                    <a:lstStyle/>
                    <a:p>
                      <a:pPr marL="0" lvl="0" indent="0" algn="l" rtl="0">
                        <a:spcBef>
                          <a:spcPts val="0"/>
                        </a:spcBef>
                        <a:spcAft>
                          <a:spcPts val="0"/>
                        </a:spcAft>
                        <a:buNone/>
                      </a:pPr>
                      <a:r>
                        <a:rPr lang="en" sz="1600" dirty="0">
                          <a:latin typeface="Times New Roman"/>
                          <a:ea typeface="Times New Roman"/>
                          <a:cs typeface="Times New Roman"/>
                          <a:sym typeface="Times New Roman"/>
                        </a:rPr>
                        <a:t>Training Speed</a:t>
                      </a:r>
                      <a:endParaRPr sz="1600" dirty="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dirty="0">
                          <a:latin typeface="Times New Roman"/>
                          <a:ea typeface="Times New Roman"/>
                          <a:cs typeface="Times New Roman"/>
                          <a:sym typeface="Times New Roman"/>
                        </a:rPr>
                        <a:t>Fast, works well on small datasets</a:t>
                      </a:r>
                      <a:endParaRPr sz="1600" dirty="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Slow, requires a large amount of data</a:t>
                      </a:r>
                      <a:endParaRPr sz="160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r>
              <a:tr h="495025">
                <a:tc>
                  <a:txBody>
                    <a:bodyPr/>
                    <a:lstStyle/>
                    <a:p>
                      <a:pPr marL="0" lvl="0" indent="0" algn="l" rtl="0">
                        <a:spcBef>
                          <a:spcPts val="0"/>
                        </a:spcBef>
                        <a:spcAft>
                          <a:spcPts val="0"/>
                        </a:spcAft>
                        <a:buNone/>
                      </a:pPr>
                      <a:r>
                        <a:rPr lang="en" sz="1600" dirty="0">
                          <a:latin typeface="Times New Roman"/>
                          <a:ea typeface="Times New Roman"/>
                          <a:cs typeface="Times New Roman"/>
                          <a:sym typeface="Times New Roman"/>
                        </a:rPr>
                        <a:t>Feature Dependency</a:t>
                      </a:r>
                      <a:endParaRPr sz="1600" dirty="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1600" dirty="0">
                          <a:latin typeface="Times New Roman"/>
                          <a:ea typeface="Times New Roman"/>
                          <a:cs typeface="Times New Roman"/>
                          <a:sym typeface="Times New Roman"/>
                        </a:rPr>
                        <a:t>Needs handcrafted features</a:t>
                      </a:r>
                      <a:endParaRPr sz="1600" dirty="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9DAF8"/>
                    </a:solidFill>
                  </a:tcPr>
                </a:tc>
                <a:tc>
                  <a:txBody>
                    <a:bodyPr/>
                    <a:lstStyle/>
                    <a:p>
                      <a:pPr marL="0" lvl="0" indent="0" algn="l" rtl="0">
                        <a:spcBef>
                          <a:spcPts val="0"/>
                        </a:spcBef>
                        <a:spcAft>
                          <a:spcPts val="0"/>
                        </a:spcAft>
                        <a:buNone/>
                      </a:pPr>
                      <a:r>
                        <a:rPr lang="en" sz="1600" dirty="0">
                          <a:latin typeface="Times New Roman"/>
                          <a:ea typeface="Times New Roman"/>
                          <a:cs typeface="Times New Roman"/>
                          <a:sym typeface="Times New Roman"/>
                        </a:rPr>
                        <a:t>Learns features automatically from data</a:t>
                      </a:r>
                      <a:endParaRPr sz="1600" dirty="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solidFill>
                      <a:srgbClr val="C9DAF8"/>
                    </a:solidFill>
                  </a:tcPr>
                </a:tc>
              </a:tr>
              <a:tr h="495025">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Suitability</a:t>
                      </a:r>
                      <a:endParaRPr sz="160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a:latin typeface="Times New Roman"/>
                          <a:ea typeface="Times New Roman"/>
                          <a:cs typeface="Times New Roman"/>
                          <a:sym typeface="Times New Roman"/>
                        </a:rPr>
                        <a:t>Good for structured/tabular data</a:t>
                      </a:r>
                      <a:endParaRPr sz="160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en" sz="1600" dirty="0">
                          <a:latin typeface="Times New Roman"/>
                          <a:ea typeface="Times New Roman"/>
                          <a:cs typeface="Times New Roman"/>
                          <a:sym typeface="Times New Roman"/>
                        </a:rPr>
                        <a:t>Best for sequential and NLP-based data</a:t>
                      </a:r>
                      <a:endParaRPr sz="1600" dirty="0">
                        <a:latin typeface="Times New Roman"/>
                        <a:ea typeface="Times New Roman"/>
                        <a:cs typeface="Times New Roman"/>
                        <a:sym typeface="Times New Roman"/>
                      </a:endParaRPr>
                    </a:p>
                  </a:txBody>
                  <a:tcPr marL="91425" marR="91425" marT="91425" marB="91425">
                    <a:lnL w="19050" cap="flat" cmpd="sng">
                      <a:solidFill>
                        <a:schemeClr val="lt1"/>
                      </a:solidFill>
                      <a:prstDash val="solid"/>
                      <a:round/>
                      <a:headEnd type="none" w="sm" len="sm"/>
                      <a:tailEnd type="none" w="sm" len="sm"/>
                    </a:lnL>
                    <a:lnR w="19050" cap="flat" cmpd="sng">
                      <a:solidFill>
                        <a:schemeClr val="lt1"/>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r>
            </a:tbl>
          </a:graphicData>
        </a:graphic>
      </p:graphicFrame>
    </p:spTree>
    <p:extLst>
      <p:ext uri="{BB962C8B-B14F-4D97-AF65-F5344CB8AC3E}">
        <p14:creationId xmlns:p14="http://schemas.microsoft.com/office/powerpoint/2010/main" val="11756645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49"/>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28</a:t>
            </a:fld>
            <a:endParaRPr/>
          </a:p>
        </p:txBody>
      </p:sp>
      <p:sp>
        <p:nvSpPr>
          <p:cNvPr id="291" name="Google Shape;291;p49"/>
          <p:cNvSpPr txBox="1"/>
          <p:nvPr/>
        </p:nvSpPr>
        <p:spPr>
          <a:xfrm>
            <a:off x="388307" y="382043"/>
            <a:ext cx="5868600" cy="861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0" u="none" strike="noStrike" cap="none">
                <a:solidFill>
                  <a:srgbClr val="1155CC"/>
                </a:solidFill>
                <a:latin typeface="Times New Roman"/>
                <a:ea typeface="Times New Roman"/>
                <a:cs typeface="Times New Roman"/>
                <a:sym typeface="Times New Roman"/>
              </a:rPr>
              <a:t>Result</a:t>
            </a:r>
            <a:endParaRPr sz="3000" b="1" i="0" u="none" strike="noStrike" cap="none">
              <a:solidFill>
                <a:srgbClr val="1155CC"/>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292" name="Google Shape;292;p49"/>
          <p:cNvSpPr txBox="1"/>
          <p:nvPr/>
        </p:nvSpPr>
        <p:spPr>
          <a:xfrm>
            <a:off x="402550" y="1396581"/>
            <a:ext cx="8106000" cy="1908184"/>
          </a:xfrm>
          <a:prstGeom prst="rect">
            <a:avLst/>
          </a:prstGeom>
          <a:noFill/>
          <a:ln>
            <a:noFill/>
          </a:ln>
        </p:spPr>
        <p:txBody>
          <a:bodyPr spcFirstLastPara="1" wrap="square" lIns="91425" tIns="91425" rIns="91425" bIns="91425" anchor="t" anchorCtr="0">
            <a:spAutoFit/>
          </a:bodyPr>
          <a:lstStyle/>
          <a:p>
            <a:pPr algn="just"/>
            <a:r>
              <a:rPr lang="en-US" sz="1600" dirty="0">
                <a:latin typeface="Times New Roman" pitchFamily="18" charset="0"/>
                <a:cs typeface="Times New Roman" pitchFamily="18" charset="0"/>
              </a:rPr>
              <a:t>The Stock Price Prediction System leverages machine learning and lagged correlations to forecast NSE stock movements, featuring robust data handling mechanisms and </a:t>
            </a:r>
            <a:r>
              <a:rPr lang="en-US" sz="1600" dirty="0" err="1">
                <a:latin typeface="Times New Roman" pitchFamily="18" charset="0"/>
                <a:cs typeface="Times New Roman" pitchFamily="18" charset="0"/>
              </a:rPr>
              <a:t>XGBoost</a:t>
            </a:r>
            <a:r>
              <a:rPr lang="en-US" sz="1600" dirty="0">
                <a:latin typeface="Times New Roman" pitchFamily="18" charset="0"/>
                <a:cs typeface="Times New Roman" pitchFamily="18" charset="0"/>
              </a:rPr>
              <a:t> time-series analysis. The interactive </a:t>
            </a:r>
            <a:r>
              <a:rPr lang="en-US" sz="1600" dirty="0" err="1">
                <a:latin typeface="Times New Roman" pitchFamily="18" charset="0"/>
                <a:cs typeface="Times New Roman" pitchFamily="18" charset="0"/>
              </a:rPr>
              <a:t>Streamlit</a:t>
            </a:r>
            <a:r>
              <a:rPr lang="en-US" sz="1600" dirty="0">
                <a:latin typeface="Times New Roman" pitchFamily="18" charset="0"/>
                <a:cs typeface="Times New Roman" pitchFamily="18" charset="0"/>
              </a:rPr>
              <a:t> dashboard presents correlation </a:t>
            </a:r>
            <a:r>
              <a:rPr lang="en-US" sz="1600" dirty="0" err="1">
                <a:latin typeface="Times New Roman" pitchFamily="18" charset="0"/>
                <a:cs typeface="Times New Roman" pitchFamily="18" charset="0"/>
              </a:rPr>
              <a:t>heatmaps</a:t>
            </a:r>
            <a:r>
              <a:rPr lang="en-US" sz="1600" dirty="0">
                <a:latin typeface="Times New Roman" pitchFamily="18" charset="0"/>
                <a:cs typeface="Times New Roman" pitchFamily="18" charset="0"/>
              </a:rPr>
              <a:t>, prediction visualizations, and key performance metrics including MAPE and directional accuracy, allowing users to optimize parameters for more accurate forecasts with confidence intervals. This application combines financial analysis and data visualization to deliver actionable investment insights.</a:t>
            </a:r>
          </a:p>
        </p:txBody>
      </p:sp>
    </p:spTree>
    <p:extLst>
      <p:ext uri="{BB962C8B-B14F-4D97-AF65-F5344CB8AC3E}">
        <p14:creationId xmlns:p14="http://schemas.microsoft.com/office/powerpoint/2010/main" val="25284100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 name="AutoShape 2" descr="blob:https://web.whatsapp.com/63aa913b-0fd6-4615-a662-49f9de7c3b21"/>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AutoShape 4" descr="blob:https://web.whatsapp.com/63aa913b-0fd6-4615-a662-49f9de7c3b21"/>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243" y="160338"/>
            <a:ext cx="7542334" cy="44235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48229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1048599" name="Google Shape;75;p15"/>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a:t>
            </a:fld>
            <a:endParaRPr lang="en-GB"/>
          </a:p>
        </p:txBody>
      </p:sp>
      <p:sp>
        <p:nvSpPr>
          <p:cNvPr id="1048600" name="Google Shape;76;p15"/>
          <p:cNvSpPr txBox="1"/>
          <p:nvPr/>
        </p:nvSpPr>
        <p:spPr>
          <a:xfrm>
            <a:off x="368800" y="249210"/>
            <a:ext cx="4046400" cy="89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Background</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Why are we here?</a:t>
            </a:r>
            <a:endParaRPr sz="1600" b="1" i="1" dirty="0">
              <a:solidFill>
                <a:schemeClr val="dk2"/>
              </a:solidFill>
              <a:latin typeface="Times New Roman"/>
              <a:ea typeface="Times New Roman"/>
              <a:cs typeface="Times New Roman"/>
              <a:sym typeface="Times New Roman"/>
            </a:endParaRPr>
          </a:p>
        </p:txBody>
      </p:sp>
      <p:sp>
        <p:nvSpPr>
          <p:cNvPr id="1048601" name="Google Shape;77;p15"/>
          <p:cNvSpPr txBox="1"/>
          <p:nvPr/>
        </p:nvSpPr>
        <p:spPr>
          <a:xfrm>
            <a:off x="499545" y="1408013"/>
            <a:ext cx="7684006" cy="3016180"/>
          </a:xfrm>
          <a:prstGeom prst="rect">
            <a:avLst/>
          </a:prstGeom>
          <a:noFill/>
          <a:ln>
            <a:noFill/>
          </a:ln>
        </p:spPr>
        <p:txBody>
          <a:bodyPr spcFirstLastPara="1" wrap="square" lIns="91425" tIns="91425" rIns="91425" bIns="91425" anchor="t" anchorCtr="0">
            <a:spAutoFit/>
          </a:bodyPr>
          <a:lstStyle/>
          <a:p>
            <a:pPr marL="285750" indent="-285750" algn="just">
              <a:lnSpc>
                <a:spcPct val="150000"/>
              </a:lnSpc>
              <a:buFont typeface="Arial" pitchFamily="34" charset="0"/>
              <a:buChar char="•"/>
            </a:pPr>
            <a:r>
              <a:rPr lang="en-US" sz="1600" b="1" dirty="0">
                <a:latin typeface="Times New Roman" pitchFamily="18" charset="0"/>
                <a:cs typeface="Times New Roman" pitchFamily="18" charset="0"/>
              </a:rPr>
              <a:t>Uncover Hidden Relationships</a:t>
            </a:r>
            <a:r>
              <a:rPr lang="en-US" sz="1600" dirty="0">
                <a:latin typeface="Times New Roman" pitchFamily="18" charset="0"/>
                <a:cs typeface="Times New Roman" pitchFamily="18" charset="0"/>
              </a:rPr>
              <a:t> – Traditional methods may miss delayed stock interactions.</a:t>
            </a:r>
          </a:p>
          <a:p>
            <a:pPr marL="285750" indent="-285750" algn="just">
              <a:lnSpc>
                <a:spcPct val="150000"/>
              </a:lnSpc>
              <a:buFont typeface="Arial" pitchFamily="34" charset="0"/>
              <a:buChar char="•"/>
            </a:pPr>
            <a:r>
              <a:rPr lang="en-US" sz="1600" b="1" dirty="0">
                <a:latin typeface="Times New Roman" pitchFamily="18" charset="0"/>
                <a:cs typeface="Times New Roman" pitchFamily="18" charset="0"/>
              </a:rPr>
              <a:t>Enhance Market Insights</a:t>
            </a:r>
            <a:r>
              <a:rPr lang="en-US" sz="1600" dirty="0">
                <a:latin typeface="Times New Roman" pitchFamily="18" charset="0"/>
                <a:cs typeface="Times New Roman" pitchFamily="18" charset="0"/>
              </a:rPr>
              <a:t> – Identify how past stock movements influence others.</a:t>
            </a:r>
          </a:p>
          <a:p>
            <a:pPr marL="285750" indent="-285750" algn="just">
              <a:lnSpc>
                <a:spcPct val="150000"/>
              </a:lnSpc>
              <a:buFont typeface="Arial" pitchFamily="34" charset="0"/>
              <a:buChar char="•"/>
            </a:pPr>
            <a:r>
              <a:rPr lang="en-US" sz="1600" b="1" dirty="0">
                <a:latin typeface="Times New Roman" pitchFamily="18" charset="0"/>
                <a:cs typeface="Times New Roman" pitchFamily="18" charset="0"/>
              </a:rPr>
              <a:t>Improve Decision-Making</a:t>
            </a:r>
            <a:r>
              <a:rPr lang="en-US" sz="1600" dirty="0">
                <a:latin typeface="Times New Roman" pitchFamily="18" charset="0"/>
                <a:cs typeface="Times New Roman" pitchFamily="18" charset="0"/>
              </a:rPr>
              <a:t> – Supports better portfolio management and risk assessment</a:t>
            </a:r>
            <a:r>
              <a:rPr lang="en-US" sz="1600" dirty="0" smtClean="0">
                <a:latin typeface="Times New Roman" pitchFamily="18" charset="0"/>
                <a:cs typeface="Times New Roman" pitchFamily="18" charset="0"/>
              </a:rPr>
              <a:t>.</a:t>
            </a:r>
            <a:endParaRPr lang="en-US" sz="1600" dirty="0">
              <a:latin typeface="Times New Roman" pitchFamily="18" charset="0"/>
              <a:cs typeface="Times New Roman" pitchFamily="18" charset="0"/>
            </a:endParaRPr>
          </a:p>
          <a:p>
            <a:pPr algn="just"/>
            <a:endParaRPr lang="en-US" sz="1600" dirty="0">
              <a:latin typeface="Times New Roman" pitchFamily="18" charset="0"/>
              <a:cs typeface="Times New Roman" pitchFamily="18" charset="0"/>
            </a:endParaRPr>
          </a:p>
          <a:p>
            <a:pPr algn="just">
              <a:buFont typeface="Wingdings" panose="05000000000000000000" pitchFamily="2" charset="2"/>
              <a:buChar char="Ø"/>
            </a:pPr>
            <a:endParaRPr lang="en-US" sz="1600" dirty="0">
              <a:latin typeface="Times New Roman" pitchFamily="18" charset="0"/>
              <a:cs typeface="Times New Roman" pitchFamily="18" charset="0"/>
            </a:endParaRPr>
          </a:p>
          <a:p>
            <a:pPr algn="just">
              <a:buFont typeface="Wingdings" panose="05000000000000000000" pitchFamily="2" charset="2"/>
              <a:buChar char="Ø"/>
            </a:pPr>
            <a:endParaRPr lang="en-US" sz="1600" dirty="0">
              <a:latin typeface="Times New Roman" pitchFamily="18" charset="0"/>
              <a:cs typeface="Times New Roman" pitchFamily="18" charset="0"/>
            </a:endParaRPr>
          </a:p>
          <a:p>
            <a:pPr algn="just"/>
            <a:endParaRPr lang="en-US" sz="1600" dirty="0">
              <a:latin typeface="Times New Roman" pitchFamily="18" charset="0"/>
              <a:cs typeface="Times New Roman" pitchFamily="18" charset="0"/>
            </a:endParaRPr>
          </a:p>
        </p:txBody>
      </p:sp>
    </p:spTree>
    <p:extLst>
      <p:ext uri="{BB962C8B-B14F-4D97-AF65-F5344CB8AC3E}">
        <p14:creationId xmlns:p14="http://schemas.microsoft.com/office/powerpoint/2010/main" val="17448335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70520" y="285750"/>
            <a:ext cx="7337661" cy="4300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228197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2" name="AutoShape 2" descr="blob:https://web.whatsapp.com/dd9edd46-87bc-42ca-bb9b-9aca3c8a710b"/>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8700" y="312738"/>
            <a:ext cx="7018020" cy="426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632314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0907" y="323851"/>
            <a:ext cx="6975000" cy="4090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120683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1048737" name="Google Shape;288;p39"/>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33</a:t>
            </a:fld>
            <a:endParaRPr lang="en-GB"/>
          </a:p>
        </p:txBody>
      </p:sp>
      <p:sp>
        <p:nvSpPr>
          <p:cNvPr id="1048738" name="Google Shape;289;p39"/>
          <p:cNvSpPr txBox="1"/>
          <p:nvPr/>
        </p:nvSpPr>
        <p:spPr>
          <a:xfrm>
            <a:off x="311700" y="445925"/>
            <a:ext cx="3585600" cy="89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a:solidFill>
                  <a:srgbClr val="1155CC"/>
                </a:solidFill>
                <a:latin typeface="Times New Roman"/>
                <a:ea typeface="Times New Roman"/>
                <a:cs typeface="Times New Roman"/>
                <a:sym typeface="Times New Roman"/>
              </a:rPr>
              <a:t>Future Scope</a:t>
            </a:r>
            <a:endParaRPr sz="3000" b="1">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a:solidFill>
                  <a:schemeClr val="dk2"/>
                </a:solidFill>
                <a:latin typeface="Times New Roman"/>
                <a:ea typeface="Times New Roman"/>
                <a:cs typeface="Times New Roman"/>
                <a:sym typeface="Times New Roman"/>
              </a:rPr>
              <a:t>How can this be improved?</a:t>
            </a:r>
          </a:p>
        </p:txBody>
      </p:sp>
      <p:sp>
        <p:nvSpPr>
          <p:cNvPr id="1048739" name="Google Shape;290;p39"/>
          <p:cNvSpPr txBox="1"/>
          <p:nvPr/>
        </p:nvSpPr>
        <p:spPr>
          <a:xfrm>
            <a:off x="311700" y="1522000"/>
            <a:ext cx="7719000" cy="4439647"/>
          </a:xfrm>
          <a:prstGeom prst="rect">
            <a:avLst/>
          </a:prstGeom>
          <a:noFill/>
          <a:ln>
            <a:noFill/>
          </a:ln>
        </p:spPr>
        <p:txBody>
          <a:bodyPr spcFirstLastPara="1" wrap="square" lIns="91425" tIns="91425" rIns="91425" bIns="91425" anchor="t" anchorCtr="0">
            <a:spAutoFit/>
          </a:bodyPr>
          <a:lstStyle/>
          <a:p>
            <a:pPr>
              <a:lnSpc>
                <a:spcPct val="150000"/>
              </a:lnSpc>
            </a:pPr>
            <a:r>
              <a:rPr lang="en-US" sz="1600" dirty="0">
                <a:latin typeface="Times New Roman" pitchFamily="18" charset="0"/>
                <a:cs typeface="Times New Roman" pitchFamily="18" charset="0"/>
              </a:rPr>
              <a:t>• </a:t>
            </a:r>
            <a:r>
              <a:rPr lang="en-US" sz="1600" b="1" dirty="0">
                <a:latin typeface="Times New Roman" pitchFamily="18" charset="0"/>
                <a:cs typeface="Times New Roman" pitchFamily="18" charset="0"/>
              </a:rPr>
              <a:t>Feature Enhancement</a:t>
            </a:r>
            <a:r>
              <a:rPr lang="en-US" sz="1600" dirty="0">
                <a:latin typeface="Times New Roman" pitchFamily="18" charset="0"/>
                <a:cs typeface="Times New Roman" pitchFamily="18" charset="0"/>
              </a:rPr>
              <a:t>: Incorporating macroeconomic indicators and sentiment analysis for more accurate stock price predictions. </a:t>
            </a:r>
            <a:endParaRPr lang="en-US" sz="1600" dirty="0" smtClean="0">
              <a:latin typeface="Times New Roman" pitchFamily="18" charset="0"/>
              <a:cs typeface="Times New Roman" pitchFamily="18" charset="0"/>
            </a:endParaRPr>
          </a:p>
          <a:p>
            <a:pPr>
              <a:lnSpc>
                <a:spcPct val="150000"/>
              </a:lnSpc>
            </a:pPr>
            <a:r>
              <a:rPr lang="en-US" sz="1600" dirty="0" smtClean="0">
                <a:latin typeface="Times New Roman" pitchFamily="18" charset="0"/>
                <a:cs typeface="Times New Roman" pitchFamily="18" charset="0"/>
              </a:rPr>
              <a:t>• </a:t>
            </a:r>
            <a:r>
              <a:rPr lang="en-US" sz="1600" b="1" dirty="0">
                <a:latin typeface="Times New Roman" pitchFamily="18" charset="0"/>
                <a:cs typeface="Times New Roman" pitchFamily="18" charset="0"/>
              </a:rPr>
              <a:t>Advanced AI Integration</a:t>
            </a:r>
            <a:r>
              <a:rPr lang="en-US" sz="1600" dirty="0">
                <a:latin typeface="Times New Roman" pitchFamily="18" charset="0"/>
                <a:cs typeface="Times New Roman" pitchFamily="18" charset="0"/>
              </a:rPr>
              <a:t>: Implementing deep learning models like LSTM networks to better capture complex market patterns. </a:t>
            </a:r>
            <a:endParaRPr lang="en-US" sz="1600" dirty="0" smtClean="0">
              <a:latin typeface="Times New Roman" pitchFamily="18" charset="0"/>
              <a:cs typeface="Times New Roman" pitchFamily="18" charset="0"/>
            </a:endParaRPr>
          </a:p>
          <a:p>
            <a:pPr>
              <a:lnSpc>
                <a:spcPct val="150000"/>
              </a:lnSpc>
            </a:pPr>
            <a:r>
              <a:rPr lang="en-US" sz="1600" dirty="0" smtClean="0">
                <a:latin typeface="Times New Roman" pitchFamily="18" charset="0"/>
                <a:cs typeface="Times New Roman" pitchFamily="18" charset="0"/>
              </a:rPr>
              <a:t>• </a:t>
            </a:r>
            <a:r>
              <a:rPr lang="en-US" sz="1600" b="1" dirty="0">
                <a:latin typeface="Times New Roman" pitchFamily="18" charset="0"/>
                <a:cs typeface="Times New Roman" pitchFamily="18" charset="0"/>
              </a:rPr>
              <a:t>Portfolio Optimization</a:t>
            </a:r>
            <a:r>
              <a:rPr lang="en-US" sz="1600" dirty="0">
                <a:latin typeface="Times New Roman" pitchFamily="18" charset="0"/>
                <a:cs typeface="Times New Roman" pitchFamily="18" charset="0"/>
              </a:rPr>
              <a:t>: Extending the system to provide automated investment recommendations based on predicted price movements.</a:t>
            </a:r>
          </a:p>
          <a:p>
            <a:pPr marL="412750" indent="-285750">
              <a:lnSpc>
                <a:spcPct val="150000"/>
              </a:lnSpc>
              <a:spcBef>
                <a:spcPts val="480"/>
              </a:spcBef>
              <a:buClr>
                <a:schemeClr val="dk1"/>
              </a:buClr>
              <a:buSzPts val="1600"/>
              <a:buFont typeface="Arial" pitchFamily="34" charset="0"/>
              <a:buChar char="•"/>
            </a:pPr>
            <a:endParaRPr lang="en-US" sz="1600" dirty="0">
              <a:solidFill>
                <a:schemeClr val="dk1"/>
              </a:solidFill>
              <a:latin typeface="Times New Roman" pitchFamily="18" charset="0"/>
              <a:ea typeface="Times New Roman"/>
              <a:cs typeface="Times New Roman" pitchFamily="18" charset="0"/>
              <a:sym typeface="Times New Roman"/>
            </a:endParaRPr>
          </a:p>
          <a:p>
            <a:pPr marL="412750" lvl="0" indent="-285750" algn="l" rtl="0">
              <a:lnSpc>
                <a:spcPct val="150000"/>
              </a:lnSpc>
              <a:spcBef>
                <a:spcPts val="480"/>
              </a:spcBef>
              <a:spcAft>
                <a:spcPts val="0"/>
              </a:spcAft>
              <a:buClr>
                <a:schemeClr val="dk1"/>
              </a:buClr>
              <a:buSzPts val="1600"/>
              <a:buFont typeface="Arial" panose="020B0604020202020204" pitchFamily="34" charset="0"/>
              <a:buChar char="•"/>
            </a:pPr>
            <a:endParaRPr lang="en-US" sz="1600" dirty="0">
              <a:solidFill>
                <a:schemeClr val="dk1"/>
              </a:solidFill>
              <a:latin typeface="Times New Roman" pitchFamily="18" charset="0"/>
              <a:ea typeface="Times New Roman"/>
              <a:cs typeface="Times New Roman" pitchFamily="18" charset="0"/>
              <a:sym typeface="Times New Roman"/>
            </a:endParaRPr>
          </a:p>
          <a:p>
            <a:pPr marL="412750" lvl="0" indent="-285750" algn="l" rtl="0">
              <a:lnSpc>
                <a:spcPct val="150000"/>
              </a:lnSpc>
              <a:spcBef>
                <a:spcPts val="480"/>
              </a:spcBef>
              <a:spcAft>
                <a:spcPts val="0"/>
              </a:spcAft>
              <a:buClr>
                <a:schemeClr val="dk1"/>
              </a:buClr>
              <a:buSzPts val="1600"/>
              <a:buFont typeface="Arial" panose="020B0604020202020204" pitchFamily="34" charset="0"/>
              <a:buChar char="•"/>
            </a:pPr>
            <a:endParaRPr lang="en-US" sz="1600" dirty="0">
              <a:solidFill>
                <a:schemeClr val="dk1"/>
              </a:solidFill>
              <a:latin typeface="Times New Roman" pitchFamily="18" charset="0"/>
              <a:ea typeface="Times New Roman"/>
              <a:cs typeface="Times New Roman" pitchFamily="18" charset="0"/>
              <a:sym typeface="Times New Roman"/>
            </a:endParaRPr>
          </a:p>
          <a:p>
            <a:pPr marL="742950" lvl="0" indent="-285750" algn="l" rtl="0">
              <a:lnSpc>
                <a:spcPct val="150000"/>
              </a:lnSpc>
              <a:spcBef>
                <a:spcPts val="0"/>
              </a:spcBef>
              <a:spcAft>
                <a:spcPts val="0"/>
              </a:spcAft>
              <a:buFont typeface="Arial" pitchFamily="34" charset="0"/>
              <a:buChar char="•"/>
            </a:pPr>
            <a:endParaRPr sz="1600" dirty="0">
              <a:solidFill>
                <a:schemeClr val="dk1"/>
              </a:solidFill>
              <a:highlight>
                <a:srgbClr val="FFFFFF"/>
              </a:highlight>
              <a:latin typeface="Times New Roman" pitchFamily="18" charset="0"/>
              <a:ea typeface="Times New Roman"/>
              <a:cs typeface="Times New Roman" pitchFamily="18" charset="0"/>
              <a:sym typeface="Times New Roman"/>
            </a:endParaRPr>
          </a:p>
          <a:p>
            <a:pPr marL="285750" lvl="0" indent="-285750" algn="l" rtl="0">
              <a:lnSpc>
                <a:spcPct val="150000"/>
              </a:lnSpc>
              <a:spcBef>
                <a:spcPts val="0"/>
              </a:spcBef>
              <a:spcAft>
                <a:spcPts val="0"/>
              </a:spcAft>
              <a:buFont typeface="Arial" pitchFamily="34" charset="0"/>
              <a:buChar char="•"/>
            </a:pPr>
            <a:endParaRPr sz="1600" dirty="0">
              <a:solidFill>
                <a:schemeClr val="dk1"/>
              </a:solidFill>
              <a:highlight>
                <a:srgbClr val="FFFFFF"/>
              </a:highlight>
              <a:latin typeface="Times New Roman" pitchFamily="18" charset="0"/>
              <a:ea typeface="Times New Roman"/>
              <a:cs typeface="Times New Roman" pitchFamily="18" charset="0"/>
              <a:sym typeface="Times New Roman"/>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1"/>
        <p:cNvGrpSpPr/>
        <p:nvPr/>
      </p:nvGrpSpPr>
      <p:grpSpPr>
        <a:xfrm>
          <a:off x="0" y="0"/>
          <a:ext cx="0" cy="0"/>
          <a:chOff x="0" y="0"/>
          <a:chExt cx="0" cy="0"/>
        </a:xfrm>
      </p:grpSpPr>
      <p:sp>
        <p:nvSpPr>
          <p:cNvPr id="1048747" name="Google Shape;302;p41"/>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34</a:t>
            </a:fld>
            <a:endParaRPr lang="en-GB"/>
          </a:p>
        </p:txBody>
      </p:sp>
      <p:sp>
        <p:nvSpPr>
          <p:cNvPr id="1048748" name="Google Shape;303;p41"/>
          <p:cNvSpPr txBox="1"/>
          <p:nvPr/>
        </p:nvSpPr>
        <p:spPr>
          <a:xfrm>
            <a:off x="300624" y="93945"/>
            <a:ext cx="4982476" cy="89252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Relevance</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Why is this important?</a:t>
            </a:r>
            <a:endParaRPr sz="1600" b="1" i="1" dirty="0">
              <a:solidFill>
                <a:schemeClr val="dk2"/>
              </a:solidFill>
              <a:latin typeface="Times New Roman"/>
              <a:ea typeface="Times New Roman"/>
              <a:cs typeface="Times New Roman"/>
              <a:sym typeface="Times New Roman"/>
            </a:endParaRPr>
          </a:p>
        </p:txBody>
      </p:sp>
      <p:sp>
        <p:nvSpPr>
          <p:cNvPr id="1048749" name="Google Shape;304;p41"/>
          <p:cNvSpPr txBox="1"/>
          <p:nvPr/>
        </p:nvSpPr>
        <p:spPr>
          <a:xfrm>
            <a:off x="432148" y="1283917"/>
            <a:ext cx="8076409" cy="2769959"/>
          </a:xfrm>
          <a:prstGeom prst="rect">
            <a:avLst/>
          </a:prstGeom>
          <a:noFill/>
          <a:ln>
            <a:noFill/>
          </a:ln>
        </p:spPr>
        <p:txBody>
          <a:bodyPr spcFirstLastPara="1" wrap="square" lIns="91425" tIns="91425" rIns="91425" bIns="91425" anchor="t" anchorCtr="0">
            <a:spAutoFit/>
          </a:bodyPr>
          <a:lstStyle/>
          <a:p>
            <a:pPr marL="285750" indent="-285750">
              <a:lnSpc>
                <a:spcPct val="150000"/>
              </a:lnSpc>
              <a:buFont typeface="Arial" pitchFamily="34" charset="0"/>
              <a:buChar char="•"/>
            </a:pPr>
            <a:r>
              <a:rPr lang="en-IN" sz="1600" dirty="0">
                <a:latin typeface="Times New Roman" pitchFamily="18" charset="0"/>
                <a:cs typeface="Times New Roman" pitchFamily="18" charset="0"/>
              </a:rPr>
              <a:t>Automation</a:t>
            </a:r>
          </a:p>
          <a:p>
            <a:pPr marL="285750" indent="-285750">
              <a:lnSpc>
                <a:spcPct val="150000"/>
              </a:lnSpc>
              <a:buFont typeface="Arial" pitchFamily="34" charset="0"/>
              <a:buChar char="•"/>
            </a:pPr>
            <a:r>
              <a:rPr lang="en-IN" sz="1600" dirty="0">
                <a:latin typeface="Times New Roman" pitchFamily="18" charset="0"/>
                <a:cs typeface="Times New Roman" pitchFamily="18" charset="0"/>
              </a:rPr>
              <a:t>Optimization</a:t>
            </a:r>
          </a:p>
          <a:p>
            <a:pPr marL="285750" indent="-285750">
              <a:lnSpc>
                <a:spcPct val="150000"/>
              </a:lnSpc>
              <a:buFont typeface="Arial" pitchFamily="34" charset="0"/>
              <a:buChar char="•"/>
            </a:pPr>
            <a:r>
              <a:rPr lang="en-IN" sz="1600" dirty="0" smtClean="0">
                <a:latin typeface="Times New Roman" pitchFamily="18" charset="0"/>
                <a:cs typeface="Times New Roman" pitchFamily="18" charset="0"/>
              </a:rPr>
              <a:t>Risk </a:t>
            </a:r>
            <a:r>
              <a:rPr lang="en-IN" sz="1600" dirty="0">
                <a:latin typeface="Times New Roman" pitchFamily="18" charset="0"/>
                <a:cs typeface="Times New Roman" pitchFamily="18" charset="0"/>
              </a:rPr>
              <a:t>Management</a:t>
            </a:r>
          </a:p>
          <a:p>
            <a:pPr marL="285750" indent="-285750">
              <a:lnSpc>
                <a:spcPct val="150000"/>
              </a:lnSpc>
              <a:buFont typeface="Arial" pitchFamily="34" charset="0"/>
              <a:buChar char="•"/>
            </a:pPr>
            <a:r>
              <a:rPr lang="en-IN" sz="1600" dirty="0">
                <a:latin typeface="Times New Roman" pitchFamily="18" charset="0"/>
                <a:cs typeface="Times New Roman" pitchFamily="18" charset="0"/>
              </a:rPr>
              <a:t>Trend Analysis</a:t>
            </a:r>
          </a:p>
          <a:p>
            <a:pPr marL="285750" indent="-285750">
              <a:lnSpc>
                <a:spcPct val="150000"/>
              </a:lnSpc>
              <a:buFont typeface="Arial" pitchFamily="34" charset="0"/>
              <a:buChar char="•"/>
            </a:pPr>
            <a:r>
              <a:rPr lang="en-IN" sz="1600" dirty="0">
                <a:latin typeface="Times New Roman" pitchFamily="18" charset="0"/>
                <a:cs typeface="Times New Roman" pitchFamily="18" charset="0"/>
              </a:rPr>
              <a:t>Strategy Development</a:t>
            </a:r>
          </a:p>
          <a:p>
            <a:pPr marL="285750" indent="-285750">
              <a:lnSpc>
                <a:spcPct val="150000"/>
              </a:lnSpc>
              <a:buFont typeface="Arial" pitchFamily="34" charset="0"/>
              <a:buChar char="•"/>
            </a:pPr>
            <a:r>
              <a:rPr lang="en-IN" sz="1600" dirty="0">
                <a:latin typeface="Times New Roman" pitchFamily="18" charset="0"/>
                <a:cs typeface="Times New Roman" pitchFamily="18" charset="0"/>
              </a:rPr>
              <a:t>Portfolio Optimization</a:t>
            </a:r>
          </a:p>
          <a:p>
            <a:pPr marL="285750" indent="-285750">
              <a:lnSpc>
                <a:spcPct val="150000"/>
              </a:lnSpc>
              <a:buFont typeface="Arial" pitchFamily="34" charset="0"/>
              <a:buChar char="•"/>
            </a:pPr>
            <a:r>
              <a:rPr lang="en-IN" sz="1600" dirty="0">
                <a:latin typeface="Times New Roman" pitchFamily="18" charset="0"/>
                <a:cs typeface="Times New Roman" pitchFamily="18" charset="0"/>
              </a:rPr>
              <a:t>Anomaly Detection</a:t>
            </a: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Google Shape;331;p56"/>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Clr>
                <a:srgbClr val="000000"/>
              </a:buClr>
              <a:buSzPts val="1000"/>
              <a:buFont typeface="Arial"/>
              <a:buNone/>
            </a:pPr>
            <a:fld id="{00000000-1234-1234-1234-123412341234}" type="slidenum">
              <a:rPr lang="en"/>
              <a:t>35</a:t>
            </a:fld>
            <a:endParaRPr/>
          </a:p>
        </p:txBody>
      </p:sp>
      <p:sp>
        <p:nvSpPr>
          <p:cNvPr id="332" name="Google Shape;332;p56"/>
          <p:cNvSpPr txBox="1"/>
          <p:nvPr/>
        </p:nvSpPr>
        <p:spPr>
          <a:xfrm>
            <a:off x="311700" y="445925"/>
            <a:ext cx="3585600" cy="8928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0" u="none" strike="noStrike" cap="none">
                <a:solidFill>
                  <a:srgbClr val="1155CC"/>
                </a:solidFill>
                <a:latin typeface="Times New Roman"/>
                <a:ea typeface="Times New Roman"/>
                <a:cs typeface="Times New Roman"/>
                <a:sym typeface="Times New Roman"/>
              </a:rPr>
              <a:t>Conclusion</a:t>
            </a:r>
            <a:endParaRPr sz="3000" b="1" i="0" u="none" strike="noStrike" cap="none">
              <a:solidFill>
                <a:srgbClr val="1155CC"/>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600"/>
              <a:buFont typeface="Arial"/>
              <a:buNone/>
            </a:pPr>
            <a:r>
              <a:rPr lang="en" sz="1600" b="1" i="1" u="none" strike="noStrike" cap="none">
                <a:solidFill>
                  <a:schemeClr val="dk2"/>
                </a:solidFill>
                <a:latin typeface="Times New Roman"/>
                <a:ea typeface="Times New Roman"/>
                <a:cs typeface="Times New Roman"/>
                <a:sym typeface="Times New Roman"/>
              </a:rPr>
              <a:t>What did we infer from this?</a:t>
            </a:r>
            <a:endParaRPr/>
          </a:p>
        </p:txBody>
      </p:sp>
      <p:sp>
        <p:nvSpPr>
          <p:cNvPr id="333" name="Google Shape;333;p56"/>
          <p:cNvSpPr txBox="1"/>
          <p:nvPr/>
        </p:nvSpPr>
        <p:spPr>
          <a:xfrm>
            <a:off x="263047" y="1338725"/>
            <a:ext cx="8173200" cy="3916426"/>
          </a:xfrm>
          <a:prstGeom prst="rect">
            <a:avLst/>
          </a:prstGeom>
          <a:noFill/>
          <a:ln>
            <a:noFill/>
          </a:ln>
        </p:spPr>
        <p:txBody>
          <a:bodyPr spcFirstLastPara="1" wrap="square" lIns="91425" tIns="91425" rIns="91425" bIns="91425" anchor="t" anchorCtr="0">
            <a:spAutoFit/>
          </a:bodyPr>
          <a:lstStyle/>
          <a:p>
            <a:pPr>
              <a:lnSpc>
                <a:spcPct val="150000"/>
              </a:lnSpc>
            </a:pPr>
            <a:r>
              <a:rPr lang="en-US" sz="1600" b="1" dirty="0">
                <a:latin typeface="Times New Roman" pitchFamily="18" charset="0"/>
                <a:cs typeface="Times New Roman" pitchFamily="18" charset="0"/>
              </a:rPr>
              <a:t>Robust Stock Prediction Model:</a:t>
            </a:r>
            <a:r>
              <a:rPr lang="en-US" sz="1600" dirty="0">
                <a:latin typeface="Times New Roman" pitchFamily="18" charset="0"/>
                <a:cs typeface="Times New Roman" pitchFamily="18" charset="0"/>
              </a:rPr>
              <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The project leverages AI-driven techniques to analyze lagged correlations among stock prices, improving forecasting accuracy.</a:t>
            </a:r>
          </a:p>
          <a:p>
            <a:pPr>
              <a:lnSpc>
                <a:spcPct val="150000"/>
              </a:lnSpc>
            </a:pPr>
            <a:r>
              <a:rPr lang="en-US" sz="1600" b="1" dirty="0">
                <a:latin typeface="Times New Roman" pitchFamily="18" charset="0"/>
                <a:cs typeface="Times New Roman" pitchFamily="18" charset="0"/>
              </a:rPr>
              <a:t>Enhanced Financial Decision-Making:</a:t>
            </a:r>
            <a:r>
              <a:rPr lang="en-US" sz="1600" dirty="0">
                <a:latin typeface="Times New Roman" pitchFamily="18" charset="0"/>
                <a:cs typeface="Times New Roman" pitchFamily="18" charset="0"/>
              </a:rPr>
              <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By integrating machine learning models, it provides investors with data-driven insights, aiding in risk assessment and strategic investments.</a:t>
            </a:r>
          </a:p>
          <a:p>
            <a:pPr>
              <a:lnSpc>
                <a:spcPct val="150000"/>
              </a:lnSpc>
            </a:pPr>
            <a:r>
              <a:rPr lang="en-US" sz="1600" b="1" dirty="0">
                <a:latin typeface="Times New Roman" pitchFamily="18" charset="0"/>
                <a:cs typeface="Times New Roman" pitchFamily="18" charset="0"/>
              </a:rPr>
              <a:t>Scalable and Reliable System:</a:t>
            </a:r>
            <a:r>
              <a:rPr lang="en-US" sz="1600" dirty="0">
                <a:latin typeface="Times New Roman" pitchFamily="18" charset="0"/>
                <a:cs typeface="Times New Roman" pitchFamily="18" charset="0"/>
              </a:rPr>
              <a:t/>
            </a:r>
            <a:br>
              <a:rPr lang="en-US" sz="1600" dirty="0">
                <a:latin typeface="Times New Roman" pitchFamily="18" charset="0"/>
                <a:cs typeface="Times New Roman" pitchFamily="18" charset="0"/>
              </a:rPr>
            </a:br>
            <a:r>
              <a:rPr lang="en-US" sz="1600" dirty="0">
                <a:latin typeface="Times New Roman" pitchFamily="18" charset="0"/>
                <a:cs typeface="Times New Roman" pitchFamily="18" charset="0"/>
              </a:rPr>
              <a:t>The framework ensures adaptability to different market conditions, offering a scalable approach to financial analysis and stock trend predictions.</a:t>
            </a:r>
          </a:p>
          <a:p>
            <a:pPr marL="171450" marR="0" lvl="0" indent="-95250" rtl="0">
              <a:lnSpc>
                <a:spcPct val="150000"/>
              </a:lnSpc>
              <a:spcBef>
                <a:spcPts val="1200"/>
              </a:spcBef>
              <a:spcAft>
                <a:spcPts val="0"/>
              </a:spcAft>
              <a:buClr>
                <a:srgbClr val="000000"/>
              </a:buClr>
              <a:buSzPts val="1200"/>
              <a:buFont typeface="Arial"/>
              <a:buNone/>
            </a:pPr>
            <a:endParaRPr sz="1100" b="1" dirty="0">
              <a:solidFill>
                <a:schemeClr val="dk1"/>
              </a:solidFill>
              <a:latin typeface="Times New Roman" pitchFamily="18" charset="0"/>
              <a:cs typeface="Times New Roman" pitchFamily="18" charset="0"/>
            </a:endParaRPr>
          </a:p>
        </p:txBody>
      </p:sp>
    </p:spTree>
    <p:extLst>
      <p:ext uri="{BB962C8B-B14F-4D97-AF65-F5344CB8AC3E}">
        <p14:creationId xmlns:p14="http://schemas.microsoft.com/office/powerpoint/2010/main" val="13167429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44"/>
        <p:cNvGrpSpPr/>
        <p:nvPr/>
      </p:nvGrpSpPr>
      <p:grpSpPr>
        <a:xfrm>
          <a:off x="0" y="0"/>
          <a:ext cx="0" cy="0"/>
          <a:chOff x="0" y="0"/>
          <a:chExt cx="0" cy="0"/>
        </a:xfrm>
      </p:grpSpPr>
      <p:sp>
        <p:nvSpPr>
          <p:cNvPr id="345" name="Google Shape;345;p58"/>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
              <a:t>36</a:t>
            </a:fld>
            <a:endParaRPr/>
          </a:p>
        </p:txBody>
      </p:sp>
      <p:sp>
        <p:nvSpPr>
          <p:cNvPr id="346" name="Google Shape;346;p58"/>
          <p:cNvSpPr txBox="1"/>
          <p:nvPr/>
        </p:nvSpPr>
        <p:spPr>
          <a:xfrm>
            <a:off x="368800" y="259178"/>
            <a:ext cx="4914300" cy="8928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3000" b="1" i="0" u="none" strike="noStrike" cap="none">
                <a:solidFill>
                  <a:srgbClr val="1155CC"/>
                </a:solidFill>
                <a:latin typeface="Times New Roman"/>
                <a:ea typeface="Times New Roman"/>
                <a:cs typeface="Times New Roman"/>
                <a:sym typeface="Times New Roman"/>
              </a:rPr>
              <a:t>References</a:t>
            </a:r>
            <a:endParaRPr sz="3000" b="1" i="0" u="none" strike="noStrike" cap="none">
              <a:solidFill>
                <a:srgbClr val="1155CC"/>
              </a:solidFill>
              <a:latin typeface="Times New Roman"/>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600"/>
              <a:buFont typeface="Arial"/>
              <a:buNone/>
            </a:pPr>
            <a:r>
              <a:rPr lang="en" sz="1600" b="1" i="1" u="none" strike="noStrike" cap="none">
                <a:solidFill>
                  <a:schemeClr val="dk2"/>
                </a:solidFill>
                <a:latin typeface="Times New Roman"/>
                <a:ea typeface="Times New Roman"/>
                <a:cs typeface="Times New Roman"/>
                <a:sym typeface="Times New Roman"/>
              </a:rPr>
              <a:t>Related research works.</a:t>
            </a:r>
            <a:endParaRPr sz="1600" b="1" i="1" u="none" strike="noStrike" cap="none">
              <a:solidFill>
                <a:schemeClr val="dk2"/>
              </a:solidFill>
              <a:latin typeface="Times New Roman"/>
              <a:ea typeface="Times New Roman"/>
              <a:cs typeface="Times New Roman"/>
              <a:sym typeface="Times New Roman"/>
            </a:endParaRPr>
          </a:p>
        </p:txBody>
      </p:sp>
      <p:sp>
        <p:nvSpPr>
          <p:cNvPr id="347" name="Google Shape;347;p58"/>
          <p:cNvSpPr txBox="1"/>
          <p:nvPr/>
        </p:nvSpPr>
        <p:spPr>
          <a:xfrm>
            <a:off x="368800" y="1098180"/>
            <a:ext cx="8495100" cy="1908184"/>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1600"/>
              <a:buFont typeface="Arial"/>
              <a:buNone/>
            </a:pPr>
            <a:r>
              <a:rPr lang="en" sz="1600" b="0" i="0" u="none" strike="noStrike" cap="none" dirty="0">
                <a:solidFill>
                  <a:srgbClr val="000000"/>
                </a:solidFill>
                <a:latin typeface="Times New Roman"/>
                <a:ea typeface="Times New Roman"/>
                <a:cs typeface="Times New Roman"/>
                <a:sym typeface="Times New Roman"/>
              </a:rPr>
              <a:t>[</a:t>
            </a:r>
            <a:r>
              <a:rPr lang="en" sz="1600" i="0" u="none" strike="noStrike" cap="none" dirty="0">
                <a:solidFill>
                  <a:srgbClr val="000000"/>
                </a:solidFill>
                <a:latin typeface="Times New Roman"/>
                <a:ea typeface="Times New Roman"/>
                <a:cs typeface="Times New Roman"/>
                <a:sym typeface="Times New Roman"/>
              </a:rPr>
              <a:t>1] </a:t>
            </a:r>
            <a:r>
              <a:rPr lang="en" sz="1600" dirty="0">
                <a:solidFill>
                  <a:schemeClr val="dk1"/>
                </a:solidFill>
                <a:latin typeface="Times New Roman"/>
                <a:ea typeface="Times New Roman"/>
                <a:cs typeface="Times New Roman"/>
                <a:sym typeface="Times New Roman"/>
              </a:rPr>
              <a:t>https://ieeexplore.ieee.org/document/10735203</a:t>
            </a:r>
            <a:endParaRPr sz="1600" dirty="0">
              <a:latin typeface="Times New Roman"/>
              <a:ea typeface="Times New Roman"/>
              <a:cs typeface="Times New Roman"/>
              <a:sym typeface="Times New Roman"/>
            </a:endParaRPr>
          </a:p>
          <a:p>
            <a:pPr marL="0" marR="0" lvl="0" indent="0" algn="just" rtl="0">
              <a:lnSpc>
                <a:spcPct val="100000"/>
              </a:lnSpc>
              <a:spcBef>
                <a:spcPts val="0"/>
              </a:spcBef>
              <a:spcAft>
                <a:spcPts val="0"/>
              </a:spcAft>
              <a:buNone/>
            </a:pPr>
            <a:endParaRPr sz="1600" i="0" u="none" strike="noStrike" cap="none" dirty="0">
              <a:solidFill>
                <a:srgbClr val="000000"/>
              </a:solidFill>
              <a:latin typeface="Times New Roman"/>
              <a:ea typeface="Times New Roman"/>
              <a:cs typeface="Times New Roman"/>
              <a:sym typeface="Times New Roman"/>
            </a:endParaRPr>
          </a:p>
          <a:p>
            <a:pPr lvl="0" algn="just">
              <a:buSzPts val="1600"/>
            </a:pPr>
            <a:r>
              <a:rPr lang="en" sz="1600" i="0" u="none" strike="noStrike" cap="none" dirty="0">
                <a:solidFill>
                  <a:srgbClr val="000000"/>
                </a:solidFill>
                <a:latin typeface="Times New Roman"/>
                <a:ea typeface="Times New Roman"/>
                <a:cs typeface="Times New Roman"/>
                <a:sym typeface="Times New Roman"/>
              </a:rPr>
              <a:t>[</a:t>
            </a:r>
            <a:r>
              <a:rPr lang="en" sz="1600" i="0" u="none" strike="noStrike" cap="none" dirty="0" smtClean="0">
                <a:solidFill>
                  <a:srgbClr val="000000"/>
                </a:solidFill>
                <a:latin typeface="Times New Roman"/>
                <a:ea typeface="Times New Roman"/>
                <a:cs typeface="Times New Roman"/>
                <a:sym typeface="Times New Roman"/>
              </a:rPr>
              <a:t>2] </a:t>
            </a:r>
            <a:r>
              <a:rPr lang="en-IN" sz="1600" dirty="0" smtClean="0">
                <a:solidFill>
                  <a:schemeClr val="dk1"/>
                </a:solidFill>
                <a:latin typeface="Times New Roman"/>
                <a:ea typeface="Times New Roman"/>
                <a:cs typeface="Times New Roman"/>
                <a:sym typeface="Times New Roman"/>
                <a:hlinkClick r:id="rId3"/>
              </a:rPr>
              <a:t>https</a:t>
            </a:r>
            <a:r>
              <a:rPr lang="en-IN" sz="1600" dirty="0">
                <a:solidFill>
                  <a:schemeClr val="dk1"/>
                </a:solidFill>
                <a:latin typeface="Times New Roman"/>
                <a:ea typeface="Times New Roman"/>
                <a:cs typeface="Times New Roman"/>
                <a:sym typeface="Times New Roman"/>
                <a:hlinkClick r:id="rId3"/>
              </a:rPr>
              <a:t>://</a:t>
            </a:r>
            <a:r>
              <a:rPr lang="en-IN" sz="1600" dirty="0" smtClean="0">
                <a:solidFill>
                  <a:schemeClr val="dk1"/>
                </a:solidFill>
                <a:latin typeface="Times New Roman"/>
                <a:ea typeface="Times New Roman"/>
                <a:cs typeface="Times New Roman"/>
                <a:sym typeface="Times New Roman"/>
                <a:hlinkClick r:id="rId3"/>
              </a:rPr>
              <a:t>www.researchgate.net/publication/366442499</a:t>
            </a:r>
            <a:endParaRPr lang="en-IN" sz="1600" dirty="0" smtClean="0">
              <a:solidFill>
                <a:schemeClr val="dk1"/>
              </a:solidFill>
              <a:latin typeface="Times New Roman"/>
              <a:ea typeface="Times New Roman"/>
              <a:cs typeface="Times New Roman"/>
              <a:sym typeface="Times New Roman"/>
            </a:endParaRPr>
          </a:p>
          <a:p>
            <a:pPr lvl="0" algn="just">
              <a:buSzPts val="1600"/>
            </a:pPr>
            <a:endParaRPr lang="en-IN" sz="1600" dirty="0" smtClean="0">
              <a:solidFill>
                <a:schemeClr val="dk1"/>
              </a:solidFill>
              <a:latin typeface="Times New Roman"/>
              <a:ea typeface="Times New Roman"/>
              <a:cs typeface="Times New Roman"/>
              <a:sym typeface="Times New Roman"/>
            </a:endParaRPr>
          </a:p>
          <a:p>
            <a:pPr lvl="0" algn="just">
              <a:buSzPts val="1600"/>
            </a:pPr>
            <a:r>
              <a:rPr lang="en" sz="1600" i="0" u="none" strike="noStrike" cap="none" dirty="0" smtClean="0">
                <a:solidFill>
                  <a:srgbClr val="000000"/>
                </a:solidFill>
                <a:latin typeface="Times New Roman"/>
                <a:ea typeface="Times New Roman"/>
                <a:cs typeface="Times New Roman"/>
                <a:sym typeface="Times New Roman"/>
              </a:rPr>
              <a:t>[</a:t>
            </a:r>
            <a:r>
              <a:rPr lang="en" sz="1600" i="0" u="none" strike="noStrike" cap="none" dirty="0">
                <a:solidFill>
                  <a:srgbClr val="000000"/>
                </a:solidFill>
                <a:latin typeface="Times New Roman"/>
                <a:ea typeface="Times New Roman"/>
                <a:cs typeface="Times New Roman"/>
                <a:sym typeface="Times New Roman"/>
              </a:rPr>
              <a:t>3] </a:t>
            </a:r>
            <a:r>
              <a:rPr lang="en-IN" sz="1600" u="sng" dirty="0">
                <a:solidFill>
                  <a:schemeClr val="hlink"/>
                </a:solidFill>
                <a:latin typeface="Times New Roman"/>
                <a:ea typeface="Times New Roman"/>
                <a:cs typeface="Times New Roman"/>
                <a:sym typeface="Times New Roman"/>
                <a:hlinkClick r:id="rId4"/>
              </a:rPr>
              <a:t>https://www.geeksforgeeks.org/xgboost</a:t>
            </a:r>
            <a:r>
              <a:rPr lang="en-IN" sz="1600" u="sng" dirty="0" smtClean="0">
                <a:solidFill>
                  <a:schemeClr val="hlink"/>
                </a:solidFill>
                <a:latin typeface="Times New Roman"/>
                <a:ea typeface="Times New Roman"/>
                <a:cs typeface="Times New Roman"/>
                <a:sym typeface="Times New Roman"/>
                <a:hlinkClick r:id="rId4"/>
              </a:rPr>
              <a:t>/</a:t>
            </a:r>
            <a:endParaRPr lang="en-IN" sz="1600" u="sng" dirty="0" smtClean="0">
              <a:solidFill>
                <a:schemeClr val="hlink"/>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None/>
            </a:pPr>
            <a:endParaRPr sz="1600" dirty="0">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None/>
            </a:pPr>
            <a:r>
              <a:rPr lang="en" sz="1600" i="0" u="none" strike="noStrike" cap="none" dirty="0" smtClean="0">
                <a:solidFill>
                  <a:srgbClr val="000000"/>
                </a:solidFill>
                <a:latin typeface="Times New Roman"/>
                <a:ea typeface="Times New Roman"/>
                <a:cs typeface="Times New Roman"/>
                <a:sym typeface="Times New Roman"/>
              </a:rPr>
              <a:t>[4] </a:t>
            </a:r>
            <a:r>
              <a:rPr lang="en" sz="1600" dirty="0">
                <a:solidFill>
                  <a:schemeClr val="dk1"/>
                </a:solidFill>
                <a:latin typeface="Times New Roman"/>
                <a:ea typeface="Times New Roman"/>
                <a:cs typeface="Times New Roman"/>
                <a:sym typeface="Times New Roman"/>
              </a:rPr>
              <a:t>https://www.researchgate.net/publication/358396484 3 </a:t>
            </a:r>
            <a:endParaRPr sz="1600" i="0" u="none" strike="noStrike" cap="none" dirty="0">
              <a:solidFill>
                <a:schemeClr val="dk1"/>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70097032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2"/>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p>
            <a:pPr marL="0" lvl="0" indent="0" algn="ctr" rtl="0">
              <a:lnSpc>
                <a:spcPct val="100000"/>
              </a:lnSpc>
              <a:spcBef>
                <a:spcPts val="0"/>
              </a:spcBef>
              <a:spcAft>
                <a:spcPts val="0"/>
              </a:spcAft>
              <a:buSzPts val="5200"/>
              <a:buNone/>
            </a:pPr>
            <a:r>
              <a:rPr lang="en-GB" b="1">
                <a:solidFill>
                  <a:srgbClr val="083C92"/>
                </a:solidFill>
              </a:rPr>
              <a:t>Thank You</a:t>
            </a:r>
            <a:endParaRPr b="1">
              <a:solidFill>
                <a:srgbClr val="083C92"/>
              </a:solidFill>
            </a:endParaRPr>
          </a:p>
        </p:txBody>
      </p:sp>
      <p:sp>
        <p:nvSpPr>
          <p:cNvPr id="133" name="Google Shape;133;p22"/>
          <p:cNvSpPr txBox="1">
            <a:spLocks noGrp="1"/>
          </p:cNvSpPr>
          <p:nvPr>
            <p:ph type="sldNum" idx="12"/>
          </p:nvPr>
        </p:nvSpPr>
        <p:spPr>
          <a:xfrm>
            <a:off x="8508558" y="4766242"/>
            <a:ext cx="548700" cy="393600"/>
          </a:xfrm>
          <a:prstGeom prst="rect">
            <a:avLst/>
          </a:prstGeom>
          <a:noFill/>
          <a:ln>
            <a:noFill/>
          </a:ln>
        </p:spPr>
        <p:txBody>
          <a:bodyPr spcFirstLastPara="1" wrap="square" lIns="91425" tIns="91425" rIns="91425" bIns="91425" anchor="ctr" anchorCtr="0">
            <a:normAutofit/>
          </a:bodyPr>
          <a:lstStyle/>
          <a:p>
            <a:pPr marL="0" lvl="0" indent="0" algn="r" rtl="0">
              <a:lnSpc>
                <a:spcPct val="100000"/>
              </a:lnSpc>
              <a:spcBef>
                <a:spcPts val="0"/>
              </a:spcBef>
              <a:spcAft>
                <a:spcPts val="0"/>
              </a:spcAft>
              <a:buSzPts val="1000"/>
              <a:buNone/>
            </a:pPr>
            <a:fld id="{00000000-1234-1234-1234-123412341234}" type="slidenum">
              <a:rPr lang="en-GB"/>
              <a:t>37</a:t>
            </a:fld>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550" y="302150"/>
            <a:ext cx="8520600" cy="572700"/>
          </a:xfrm>
        </p:spPr>
        <p:txBody>
          <a:bodyPr>
            <a:normAutofit fontScale="90000"/>
          </a:bodyPr>
          <a:lstStyle/>
          <a:p>
            <a:pPr lvl="0"/>
            <a:r>
              <a:rPr lang="en-GB" b="1" dirty="0" smtClean="0">
                <a:solidFill>
                  <a:srgbClr val="1155CC"/>
                </a:solidFill>
              </a:rPr>
              <a:t>Problem statement</a:t>
            </a:r>
            <a:r>
              <a:rPr lang="en-GB" b="1" dirty="0">
                <a:solidFill>
                  <a:srgbClr val="1155CC"/>
                </a:solidFill>
              </a:rPr>
              <a:t/>
            </a:r>
            <a:br>
              <a:rPr lang="en-GB" b="1" dirty="0">
                <a:solidFill>
                  <a:srgbClr val="1155CC"/>
                </a:solidFill>
              </a:rPr>
            </a:br>
            <a:endParaRPr lang="en-GB" dirty="0"/>
          </a:p>
        </p:txBody>
      </p:sp>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4</a:t>
            </a:fld>
            <a:endParaRPr lang="en-GB"/>
          </a:p>
        </p:txBody>
      </p:sp>
      <p:sp>
        <p:nvSpPr>
          <p:cNvPr id="4" name="Rectangle 3"/>
          <p:cNvSpPr/>
          <p:nvPr/>
        </p:nvSpPr>
        <p:spPr>
          <a:xfrm>
            <a:off x="676274" y="1332697"/>
            <a:ext cx="7191375" cy="1494640"/>
          </a:xfrm>
          <a:prstGeom prst="rect">
            <a:avLst/>
          </a:prstGeom>
        </p:spPr>
        <p:txBody>
          <a:bodyPr wrap="square">
            <a:spAutoFit/>
          </a:bodyPr>
          <a:lstStyle/>
          <a:p>
            <a:pPr>
              <a:lnSpc>
                <a:spcPct val="200000"/>
              </a:lnSpc>
            </a:pPr>
            <a:r>
              <a:rPr lang="en-US" sz="1600" dirty="0">
                <a:latin typeface="Times New Roman" pitchFamily="18" charset="0"/>
                <a:cs typeface="Times New Roman" pitchFamily="18" charset="0"/>
              </a:rPr>
              <a:t>Stock price prediction is challenging due to market volatility and complex patterns. This project leverages </a:t>
            </a:r>
            <a:r>
              <a:rPr lang="en-US" sz="1600" dirty="0" err="1">
                <a:latin typeface="Times New Roman" pitchFamily="18" charset="0"/>
                <a:cs typeface="Times New Roman" pitchFamily="18" charset="0"/>
              </a:rPr>
              <a:t>XGBoost</a:t>
            </a:r>
            <a:r>
              <a:rPr lang="en-US" sz="1600" dirty="0">
                <a:latin typeface="Times New Roman" pitchFamily="18" charset="0"/>
                <a:cs typeface="Times New Roman" pitchFamily="18" charset="0"/>
              </a:rPr>
              <a:t> and correlation analysis to improve trend forecasting, helping investors make informed decisions.</a:t>
            </a:r>
            <a:endParaRPr lang="en-GB" sz="1600" dirty="0">
              <a:latin typeface="Times New Roman" pitchFamily="18" charset="0"/>
              <a:cs typeface="Times New Roman" pitchFamily="18" charset="0"/>
            </a:endParaRPr>
          </a:p>
        </p:txBody>
      </p:sp>
    </p:spTree>
    <p:extLst>
      <p:ext uri="{BB962C8B-B14F-4D97-AF65-F5344CB8AC3E}">
        <p14:creationId xmlns:p14="http://schemas.microsoft.com/office/powerpoint/2010/main" val="403979251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1048613" name="Google Shape;94;p17"/>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5</a:t>
            </a:fld>
            <a:endParaRPr lang="en-GB"/>
          </a:p>
        </p:txBody>
      </p:sp>
      <p:sp>
        <p:nvSpPr>
          <p:cNvPr id="1048614" name="Google Shape;95;p17"/>
          <p:cNvSpPr txBox="1"/>
          <p:nvPr/>
        </p:nvSpPr>
        <p:spPr>
          <a:xfrm>
            <a:off x="303016" y="1308070"/>
            <a:ext cx="8139775" cy="2893069"/>
          </a:xfrm>
          <a:prstGeom prst="rect">
            <a:avLst/>
          </a:prstGeom>
          <a:noFill/>
          <a:ln>
            <a:noFill/>
          </a:ln>
        </p:spPr>
        <p:txBody>
          <a:bodyPr spcFirstLastPara="1" wrap="square" lIns="91425" tIns="91425" rIns="91425" bIns="91425" anchor="t" anchorCtr="0">
            <a:spAutoFit/>
          </a:bodyPr>
          <a:lstStyle/>
          <a:p>
            <a:r>
              <a:rPr lang="en-US" sz="1600" dirty="0" smtClean="0">
                <a:latin typeface="Times New Roman" pitchFamily="18" charset="0"/>
                <a:cs typeface="Times New Roman" pitchFamily="18" charset="0"/>
              </a:rPr>
              <a:t>[1] </a:t>
            </a:r>
            <a:r>
              <a:rPr lang="en-US" sz="1600" dirty="0" err="1">
                <a:latin typeface="Times New Roman" pitchFamily="18" charset="0"/>
                <a:cs typeface="Times New Roman" pitchFamily="18" charset="0"/>
              </a:rPr>
              <a:t>Yifan</a:t>
            </a:r>
            <a:r>
              <a:rPr lang="en-US" sz="1600" dirty="0">
                <a:latin typeface="Times New Roman" pitchFamily="18" charset="0"/>
                <a:cs typeface="Times New Roman" pitchFamily="18" charset="0"/>
              </a:rPr>
              <a:t> Zhang, “Stock Price Prediction Method Based on </a:t>
            </a:r>
            <a:r>
              <a:rPr lang="en-US" sz="1600" dirty="0" err="1">
                <a:latin typeface="Times New Roman" pitchFamily="18" charset="0"/>
                <a:cs typeface="Times New Roman" pitchFamily="18" charset="0"/>
              </a:rPr>
              <a:t>XGboost</a:t>
            </a:r>
            <a:r>
              <a:rPr lang="en-US" sz="1600" dirty="0">
                <a:latin typeface="Times New Roman" pitchFamily="18" charset="0"/>
                <a:cs typeface="Times New Roman" pitchFamily="18" charset="0"/>
              </a:rPr>
              <a:t> Algorithm”, 2023, ICBBEM 2022, AHIS 5, pp. 595–603</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r>
              <a:rPr lang="en-US" sz="1600" dirty="0" smtClean="0">
                <a:latin typeface="Times New Roman" pitchFamily="18" charset="0"/>
                <a:cs typeface="Times New Roman" pitchFamily="18" charset="0"/>
              </a:rPr>
              <a:t>Advantages</a:t>
            </a:r>
            <a:r>
              <a:rPr lang="en-US" sz="1600" dirty="0">
                <a:latin typeface="Times New Roman" pitchFamily="18" charset="0"/>
                <a:cs typeface="Times New Roman" pitchFamily="18" charset="0"/>
              </a:rPr>
              <a:t>:</a:t>
            </a:r>
          </a:p>
          <a:p>
            <a:pPr marL="285750" indent="-285750">
              <a:buFont typeface="Arial" pitchFamily="34" charset="0"/>
              <a:buChar char="•"/>
            </a:pPr>
            <a:r>
              <a:rPr lang="en-US" sz="1600" dirty="0">
                <a:latin typeface="Times New Roman" pitchFamily="18" charset="0"/>
                <a:cs typeface="Times New Roman" pitchFamily="18" charset="0"/>
              </a:rPr>
              <a:t>The </a:t>
            </a:r>
            <a:r>
              <a:rPr lang="en-US" sz="1600" dirty="0" err="1">
                <a:latin typeface="Times New Roman" pitchFamily="18" charset="0"/>
                <a:cs typeface="Times New Roman" pitchFamily="18" charset="0"/>
              </a:rPr>
              <a:t>XGBoost</a:t>
            </a:r>
            <a:r>
              <a:rPr lang="en-US" sz="1600" dirty="0">
                <a:latin typeface="Times New Roman" pitchFamily="18" charset="0"/>
                <a:cs typeface="Times New Roman" pitchFamily="18" charset="0"/>
              </a:rPr>
              <a:t> model effectively captures high-frequency time series fluctuations in stock prices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It </a:t>
            </a:r>
            <a:r>
              <a:rPr lang="en-US" sz="1600" dirty="0">
                <a:latin typeface="Times New Roman" pitchFamily="18" charset="0"/>
                <a:cs typeface="Times New Roman" pitchFamily="18" charset="0"/>
              </a:rPr>
              <a:t>prevents </a:t>
            </a:r>
            <a:r>
              <a:rPr lang="en-US" sz="1600" dirty="0" err="1">
                <a:latin typeface="Times New Roman" pitchFamily="18" charset="0"/>
                <a:cs typeface="Times New Roman" pitchFamily="18" charset="0"/>
              </a:rPr>
              <a:t>overfitting</a:t>
            </a:r>
            <a:r>
              <a:rPr lang="en-US" sz="1600" dirty="0">
                <a:latin typeface="Times New Roman" pitchFamily="18" charset="0"/>
                <a:cs typeface="Times New Roman" pitchFamily="18" charset="0"/>
              </a:rPr>
              <a:t> using a regularization </a:t>
            </a:r>
            <a:r>
              <a:rPr lang="en-US" sz="1600" dirty="0" smtClean="0">
                <a:latin typeface="Times New Roman" pitchFamily="18" charset="0"/>
                <a:cs typeface="Times New Roman" pitchFamily="18" charset="0"/>
              </a:rPr>
              <a:t>term.</a:t>
            </a:r>
          </a:p>
          <a:p>
            <a:pPr marL="285750" indent="-285750">
              <a:buFont typeface="Arial" pitchFamily="34" charset="0"/>
              <a:buChar char="•"/>
            </a:pPr>
            <a:endParaRPr lang="en-US" sz="1600" dirty="0" smtClean="0">
              <a:latin typeface="Times New Roman" pitchFamily="18" charset="0"/>
              <a:cs typeface="Times New Roman" pitchFamily="18" charset="0"/>
            </a:endParaRPr>
          </a:p>
          <a:p>
            <a:r>
              <a:rPr lang="en-US" sz="1600" dirty="0" smtClean="0">
                <a:latin typeface="Times New Roman" pitchFamily="18" charset="0"/>
                <a:cs typeface="Times New Roman" pitchFamily="18" charset="0"/>
              </a:rPr>
              <a:t>Disadvantages:</a:t>
            </a:r>
            <a:endParaRPr lang="en-US" sz="1600" dirty="0">
              <a:latin typeface="Times New Roman" pitchFamily="18" charset="0"/>
              <a:cs typeface="Times New Roman" pitchFamily="18" charset="0"/>
            </a:endParaRPr>
          </a:p>
          <a:p>
            <a:pPr marL="285750" indent="-285750">
              <a:buFont typeface="Arial" pitchFamily="34" charset="0"/>
              <a:buChar char="•"/>
            </a:pPr>
            <a:r>
              <a:rPr lang="en-US" sz="1600" dirty="0">
                <a:latin typeface="Times New Roman" pitchFamily="18" charset="0"/>
                <a:cs typeface="Times New Roman" pitchFamily="18" charset="0"/>
              </a:rPr>
              <a:t>High computational cost due to complex tree-based boosting structure</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Model </a:t>
            </a:r>
            <a:r>
              <a:rPr lang="en-US" sz="1600" dirty="0">
                <a:latin typeface="Times New Roman" pitchFamily="18" charset="0"/>
                <a:cs typeface="Times New Roman" pitchFamily="18" charset="0"/>
              </a:rPr>
              <a:t>performance depends on careful parameter selection and feature engineering.</a:t>
            </a:r>
            <a:r>
              <a:rPr lang="en-US" sz="1600" dirty="0" smtClean="0">
                <a:latin typeface="Times New Roman" pitchFamily="18" charset="0"/>
                <a:cs typeface="Times New Roman" pitchFamily="18" charset="0"/>
              </a:rPr>
              <a:t>.</a:t>
            </a:r>
            <a:endParaRPr lang="en-US" sz="1600" dirty="0">
              <a:latin typeface="Times New Roman" pitchFamily="18" charset="0"/>
              <a:cs typeface="Times New Roman" pitchFamily="18" charset="0"/>
            </a:endParaRPr>
          </a:p>
        </p:txBody>
      </p:sp>
      <p:sp>
        <p:nvSpPr>
          <p:cNvPr id="1048617" name="Google Shape;98;p17"/>
          <p:cNvSpPr txBox="1"/>
          <p:nvPr/>
        </p:nvSpPr>
        <p:spPr>
          <a:xfrm>
            <a:off x="368800" y="259178"/>
            <a:ext cx="5305490" cy="89252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Literature Survey continuation</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Where are researchers with this?</a:t>
            </a:r>
            <a:endParaRPr sz="1600" b="1" i="1" dirty="0">
              <a:solidFill>
                <a:schemeClr val="dk2"/>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154801358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1048613" name="Google Shape;94;p17"/>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6</a:t>
            </a:fld>
            <a:endParaRPr lang="en-GB"/>
          </a:p>
        </p:txBody>
      </p:sp>
      <p:sp>
        <p:nvSpPr>
          <p:cNvPr id="1048614" name="Google Shape;95;p17"/>
          <p:cNvSpPr txBox="1"/>
          <p:nvPr/>
        </p:nvSpPr>
        <p:spPr>
          <a:xfrm>
            <a:off x="368799" y="1151977"/>
            <a:ext cx="8139775" cy="3139291"/>
          </a:xfrm>
          <a:prstGeom prst="rect">
            <a:avLst/>
          </a:prstGeom>
          <a:noFill/>
          <a:ln>
            <a:noFill/>
          </a:ln>
        </p:spPr>
        <p:txBody>
          <a:bodyPr spcFirstLastPara="1" wrap="square" lIns="91425" tIns="91425" rIns="91425" bIns="91425" anchor="t" anchorCtr="0">
            <a:spAutoFit/>
          </a:bodyPr>
          <a:lstStyle/>
          <a:p>
            <a:r>
              <a:rPr lang="en-US" sz="1600" dirty="0" smtClean="0">
                <a:latin typeface="Times New Roman" pitchFamily="18" charset="0"/>
                <a:cs typeface="Times New Roman" pitchFamily="18" charset="0"/>
              </a:rPr>
              <a:t>[2] </a:t>
            </a:r>
            <a:r>
              <a:rPr lang="en-US" sz="1600" dirty="0">
                <a:latin typeface="Times New Roman" pitchFamily="18" charset="0"/>
                <a:cs typeface="Times New Roman" pitchFamily="18" charset="0"/>
              </a:rPr>
              <a:t>A. User, "Lagged Correlation-Based Deep Learning for Directional Trend Change Prediction in Financial Time Series," 2025, pp. X-Y, </a:t>
            </a:r>
            <a:r>
              <a:rPr lang="en-US" sz="1600" dirty="0" err="1">
                <a:latin typeface="Times New Roman" pitchFamily="18" charset="0"/>
                <a:cs typeface="Times New Roman" pitchFamily="18" charset="0"/>
              </a:rPr>
              <a:t>doi</a:t>
            </a:r>
            <a:r>
              <a:rPr lang="en-US" sz="1600" dirty="0">
                <a:latin typeface="Times New Roman" pitchFamily="18" charset="0"/>
                <a:cs typeface="Times New Roman" pitchFamily="18" charset="0"/>
              </a:rPr>
              <a:t>: [</a:t>
            </a:r>
            <a:r>
              <a:rPr lang="en-US" sz="1600" dirty="0" err="1">
                <a:latin typeface="Times New Roman" pitchFamily="18" charset="0"/>
                <a:cs typeface="Times New Roman" pitchFamily="18" charset="0"/>
              </a:rPr>
              <a:t>doi</a:t>
            </a:r>
            <a:r>
              <a:rPr lang="en-US" sz="1600" dirty="0">
                <a:latin typeface="Times New Roman" pitchFamily="18" charset="0"/>
                <a:cs typeface="Times New Roman" pitchFamily="18" charset="0"/>
              </a:rPr>
              <a:t>-link].</a:t>
            </a:r>
          </a:p>
          <a:p>
            <a:endParaRPr lang="en-US" sz="1600" dirty="0" smtClean="0">
              <a:latin typeface="Times New Roman" pitchFamily="18" charset="0"/>
              <a:cs typeface="Times New Roman" pitchFamily="18" charset="0"/>
            </a:endParaRPr>
          </a:p>
          <a:p>
            <a:r>
              <a:rPr lang="en-IN" sz="1600" dirty="0">
                <a:latin typeface="Times New Roman" pitchFamily="18" charset="0"/>
                <a:cs typeface="Times New Roman" pitchFamily="18" charset="0"/>
              </a:rPr>
              <a:t>Advantages:</a:t>
            </a:r>
          </a:p>
          <a:p>
            <a:pPr marL="285750" indent="-285750">
              <a:buFont typeface="Arial" pitchFamily="34" charset="0"/>
              <a:buChar char="•"/>
            </a:pPr>
            <a:r>
              <a:rPr lang="en-IN" sz="1600" dirty="0">
                <a:latin typeface="Times New Roman" pitchFamily="18" charset="0"/>
                <a:cs typeface="Times New Roman" pitchFamily="18" charset="0"/>
              </a:rPr>
              <a:t>Improves prediction accuracy using lagged correlations.</a:t>
            </a:r>
          </a:p>
          <a:p>
            <a:pPr marL="285750" indent="-285750">
              <a:buFont typeface="Arial" pitchFamily="34" charset="0"/>
              <a:buChar char="•"/>
            </a:pPr>
            <a:r>
              <a:rPr lang="en-IN" sz="1600" dirty="0">
                <a:latin typeface="Times New Roman" pitchFamily="18" charset="0"/>
                <a:cs typeface="Times New Roman" pitchFamily="18" charset="0"/>
              </a:rPr>
              <a:t>Offers valuable insights for financial trend forecasting.</a:t>
            </a:r>
          </a:p>
          <a:p>
            <a:pPr marL="285750" indent="-285750">
              <a:buFont typeface="Arial" pitchFamily="34" charset="0"/>
              <a:buChar char="•"/>
            </a:pPr>
            <a:r>
              <a:rPr lang="en-IN" sz="1600" dirty="0">
                <a:latin typeface="Times New Roman" pitchFamily="18" charset="0"/>
                <a:cs typeface="Times New Roman" pitchFamily="18" charset="0"/>
              </a:rPr>
              <a:t>Applicable to various stock market scenarios</a:t>
            </a:r>
            <a:r>
              <a:rPr lang="en-IN" sz="1600" dirty="0" smtClean="0">
                <a:latin typeface="Times New Roman" pitchFamily="18" charset="0"/>
                <a:cs typeface="Times New Roman" pitchFamily="18" charset="0"/>
              </a:rPr>
              <a:t>.</a:t>
            </a:r>
          </a:p>
          <a:p>
            <a:pPr marL="285750" indent="-285750">
              <a:buFont typeface="Arial" pitchFamily="34" charset="0"/>
              <a:buChar char="•"/>
            </a:pPr>
            <a:endParaRPr lang="en-IN" sz="1600" dirty="0">
              <a:latin typeface="Times New Roman" pitchFamily="18" charset="0"/>
              <a:cs typeface="Times New Roman" pitchFamily="18" charset="0"/>
            </a:endParaRPr>
          </a:p>
          <a:p>
            <a:r>
              <a:rPr lang="en-IN" sz="1600" dirty="0">
                <a:latin typeface="Times New Roman" pitchFamily="18" charset="0"/>
                <a:cs typeface="Times New Roman" pitchFamily="18" charset="0"/>
              </a:rPr>
              <a:t>Disadvantages:</a:t>
            </a:r>
          </a:p>
          <a:p>
            <a:pPr marL="285750" indent="-285750">
              <a:buFont typeface="Arial" pitchFamily="34" charset="0"/>
              <a:buChar char="•"/>
            </a:pPr>
            <a:r>
              <a:rPr lang="en-IN" sz="1600" dirty="0">
                <a:latin typeface="Times New Roman" pitchFamily="18" charset="0"/>
                <a:cs typeface="Times New Roman" pitchFamily="18" charset="0"/>
              </a:rPr>
              <a:t>Requires large, high-quality datasets.</a:t>
            </a:r>
          </a:p>
          <a:p>
            <a:pPr marL="285750" indent="-285750">
              <a:buFont typeface="Arial" pitchFamily="34" charset="0"/>
              <a:buChar char="•"/>
            </a:pPr>
            <a:r>
              <a:rPr lang="en-IN" sz="1600" dirty="0">
                <a:latin typeface="Times New Roman" pitchFamily="18" charset="0"/>
                <a:cs typeface="Times New Roman" pitchFamily="18" charset="0"/>
              </a:rPr>
              <a:t>Computationally intensive.</a:t>
            </a:r>
          </a:p>
          <a:p>
            <a:pPr marL="285750" indent="-285750">
              <a:buFont typeface="Arial" pitchFamily="34" charset="0"/>
              <a:buChar char="•"/>
            </a:pPr>
            <a:r>
              <a:rPr lang="en-IN" sz="1600" dirty="0">
                <a:latin typeface="Times New Roman" pitchFamily="18" charset="0"/>
                <a:cs typeface="Times New Roman" pitchFamily="18" charset="0"/>
              </a:rPr>
              <a:t>Susceptible to </a:t>
            </a:r>
            <a:r>
              <a:rPr lang="en-IN" sz="1600" dirty="0" err="1">
                <a:latin typeface="Times New Roman" pitchFamily="18" charset="0"/>
                <a:cs typeface="Times New Roman" pitchFamily="18" charset="0"/>
              </a:rPr>
              <a:t>overfitting</a:t>
            </a:r>
            <a:r>
              <a:rPr lang="en-IN" sz="1600" dirty="0">
                <a:latin typeface="Times New Roman" pitchFamily="18" charset="0"/>
                <a:cs typeface="Times New Roman" pitchFamily="18" charset="0"/>
              </a:rPr>
              <a:t> with smaller or noisy datasets.</a:t>
            </a:r>
          </a:p>
        </p:txBody>
      </p:sp>
      <p:sp>
        <p:nvSpPr>
          <p:cNvPr id="1048617" name="Google Shape;98;p17"/>
          <p:cNvSpPr txBox="1"/>
          <p:nvPr/>
        </p:nvSpPr>
        <p:spPr>
          <a:xfrm>
            <a:off x="368800" y="259178"/>
            <a:ext cx="4914300" cy="892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Literature Survey</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Where are researchers with this?</a:t>
            </a:r>
            <a:endParaRPr sz="1600" b="1" i="1" dirty="0">
              <a:solidFill>
                <a:schemeClr val="dk2"/>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9162473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1048613" name="Google Shape;94;p17"/>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7</a:t>
            </a:fld>
            <a:endParaRPr lang="en-GB"/>
          </a:p>
        </p:txBody>
      </p:sp>
      <p:sp>
        <p:nvSpPr>
          <p:cNvPr id="1048614" name="Google Shape;95;p17"/>
          <p:cNvSpPr txBox="1"/>
          <p:nvPr/>
        </p:nvSpPr>
        <p:spPr>
          <a:xfrm>
            <a:off x="303016" y="1308070"/>
            <a:ext cx="8139775" cy="2893069"/>
          </a:xfrm>
          <a:prstGeom prst="rect">
            <a:avLst/>
          </a:prstGeom>
          <a:noFill/>
          <a:ln>
            <a:noFill/>
          </a:ln>
        </p:spPr>
        <p:txBody>
          <a:bodyPr spcFirstLastPara="1" wrap="square" lIns="91425" tIns="91425" rIns="91425" bIns="91425" anchor="t" anchorCtr="0">
            <a:spAutoFit/>
          </a:bodyPr>
          <a:lstStyle/>
          <a:p>
            <a:r>
              <a:rPr lang="en-US" sz="1600" dirty="0" smtClean="0">
                <a:latin typeface="Times New Roman" pitchFamily="18" charset="0"/>
                <a:cs typeface="Times New Roman" pitchFamily="18" charset="0"/>
              </a:rPr>
              <a:t>[3] </a:t>
            </a:r>
            <a:r>
              <a:rPr lang="en-US" sz="1600" dirty="0">
                <a:latin typeface="Times New Roman" pitchFamily="18" charset="0"/>
                <a:cs typeface="Times New Roman" pitchFamily="18" charset="0"/>
              </a:rPr>
              <a:t>T. Singh, R. </a:t>
            </a:r>
            <a:r>
              <a:rPr lang="en-US" sz="1600" dirty="0" err="1">
                <a:latin typeface="Times New Roman" pitchFamily="18" charset="0"/>
                <a:cs typeface="Times New Roman" pitchFamily="18" charset="0"/>
              </a:rPr>
              <a:t>Kalra</a:t>
            </a:r>
            <a:r>
              <a:rPr lang="en-US" sz="1600" dirty="0">
                <a:latin typeface="Times New Roman" pitchFamily="18" charset="0"/>
                <a:cs typeface="Times New Roman" pitchFamily="18" charset="0"/>
              </a:rPr>
              <a:t>, S. Mishra, S. &amp; M. Kumar, "An efficient real-time stock prediction exploiting incremental learning and deep learning," Evolving Systems, vol. 14, pp. 919–937, Dec. 2022, </a:t>
            </a:r>
            <a:r>
              <a:rPr lang="en-US" sz="1600" dirty="0" err="1">
                <a:latin typeface="Times New Roman" pitchFamily="18" charset="0"/>
                <a:cs typeface="Times New Roman" pitchFamily="18" charset="0"/>
              </a:rPr>
              <a:t>doi</a:t>
            </a:r>
            <a:r>
              <a:rPr lang="en-US" sz="1600" dirty="0">
                <a:latin typeface="Times New Roman" pitchFamily="18" charset="0"/>
                <a:cs typeface="Times New Roman" pitchFamily="18" charset="0"/>
              </a:rPr>
              <a:t>: 10.1007/s12530-022-00487-2.</a:t>
            </a:r>
          </a:p>
          <a:p>
            <a:endParaRPr lang="en-US" sz="1600" dirty="0" smtClean="0">
              <a:latin typeface="Times New Roman" pitchFamily="18" charset="0"/>
              <a:cs typeface="Times New Roman" pitchFamily="18" charset="0"/>
            </a:endParaRPr>
          </a:p>
          <a:p>
            <a:r>
              <a:rPr lang="en-US" sz="1600" dirty="0" smtClean="0">
                <a:latin typeface="Times New Roman" pitchFamily="18" charset="0"/>
                <a:cs typeface="Times New Roman" pitchFamily="18" charset="0"/>
              </a:rPr>
              <a:t>Advantages</a:t>
            </a:r>
            <a:r>
              <a:rPr lang="en-US" sz="1600" dirty="0">
                <a:latin typeface="Times New Roman" pitchFamily="18" charset="0"/>
                <a:cs typeface="Times New Roman" pitchFamily="18" charset="0"/>
              </a:rPr>
              <a:t>:</a:t>
            </a:r>
          </a:p>
          <a:p>
            <a:pPr marL="285750" indent="-285750">
              <a:buFont typeface="Arial" pitchFamily="34" charset="0"/>
              <a:buChar char="•"/>
            </a:pPr>
            <a:r>
              <a:rPr lang="en-US" sz="1600" dirty="0">
                <a:latin typeface="Times New Roman" pitchFamily="18" charset="0"/>
                <a:cs typeface="Times New Roman" pitchFamily="18" charset="0"/>
              </a:rPr>
              <a:t>Easy to use</a:t>
            </a:r>
          </a:p>
          <a:p>
            <a:pPr marL="285750" indent="-285750">
              <a:buFont typeface="Arial" pitchFamily="34" charset="0"/>
              <a:buChar char="•"/>
            </a:pPr>
            <a:r>
              <a:rPr lang="en-US" sz="1600" dirty="0" smtClean="0">
                <a:latin typeface="Times New Roman" pitchFamily="18" charset="0"/>
                <a:cs typeface="Times New Roman" pitchFamily="18" charset="0"/>
              </a:rPr>
              <a:t>Cost-effective</a:t>
            </a:r>
          </a:p>
          <a:p>
            <a:pPr marL="285750" indent="-285750">
              <a:buFont typeface="Arial" pitchFamily="34" charset="0"/>
              <a:buChar char="•"/>
            </a:pPr>
            <a:endParaRPr lang="en-US" sz="1600" dirty="0">
              <a:latin typeface="Times New Roman" pitchFamily="18" charset="0"/>
              <a:cs typeface="Times New Roman" pitchFamily="18" charset="0"/>
            </a:endParaRPr>
          </a:p>
          <a:p>
            <a:r>
              <a:rPr lang="en-US" sz="1600" dirty="0">
                <a:latin typeface="Times New Roman" pitchFamily="18" charset="0"/>
                <a:cs typeface="Times New Roman" pitchFamily="18" charset="0"/>
              </a:rPr>
              <a:t>Disadvantages</a:t>
            </a:r>
            <a:r>
              <a:rPr lang="en-US" sz="1600" dirty="0" smtClean="0">
                <a:latin typeface="Times New Roman" pitchFamily="18" charset="0"/>
                <a:cs typeface="Times New Roman" pitchFamily="18" charset="0"/>
              </a:rPr>
              <a:t>:</a:t>
            </a:r>
            <a:endParaRPr lang="en-US" sz="1600" dirty="0">
              <a:latin typeface="Times New Roman" pitchFamily="18" charset="0"/>
              <a:cs typeface="Times New Roman" pitchFamily="18" charset="0"/>
            </a:endParaRPr>
          </a:p>
          <a:p>
            <a:pPr marL="285750" indent="-285750">
              <a:buFont typeface="Arial" pitchFamily="34" charset="0"/>
              <a:buChar char="•"/>
            </a:pPr>
            <a:r>
              <a:rPr lang="en-US" sz="1600" dirty="0">
                <a:latin typeface="Times New Roman" pitchFamily="18" charset="0"/>
                <a:cs typeface="Times New Roman" pitchFamily="18" charset="0"/>
              </a:rPr>
              <a:t>Listening problems</a:t>
            </a:r>
          </a:p>
          <a:p>
            <a:pPr marL="285750" indent="-285750">
              <a:buFont typeface="Arial" pitchFamily="34" charset="0"/>
              <a:buChar char="•"/>
            </a:pPr>
            <a:r>
              <a:rPr lang="en-US" sz="1600" dirty="0">
                <a:latin typeface="Times New Roman" pitchFamily="18" charset="0"/>
                <a:cs typeface="Times New Roman" pitchFamily="18" charset="0"/>
              </a:rPr>
              <a:t>Reliance on a constant web connection</a:t>
            </a:r>
          </a:p>
        </p:txBody>
      </p:sp>
      <p:sp>
        <p:nvSpPr>
          <p:cNvPr id="1048617" name="Google Shape;98;p17"/>
          <p:cNvSpPr txBox="1"/>
          <p:nvPr/>
        </p:nvSpPr>
        <p:spPr>
          <a:xfrm>
            <a:off x="368800" y="259178"/>
            <a:ext cx="5305490" cy="89252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Literature Survey continuation</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Where are researchers with this?</a:t>
            </a:r>
            <a:endParaRPr sz="1600" b="1" i="1" dirty="0">
              <a:solidFill>
                <a:schemeClr val="dk2"/>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227904891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1048613" name="Google Shape;94;p17"/>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8</a:t>
            </a:fld>
            <a:endParaRPr lang="en-GB"/>
          </a:p>
        </p:txBody>
      </p:sp>
      <p:sp>
        <p:nvSpPr>
          <p:cNvPr id="1048614" name="Google Shape;95;p17"/>
          <p:cNvSpPr txBox="1"/>
          <p:nvPr/>
        </p:nvSpPr>
        <p:spPr>
          <a:xfrm>
            <a:off x="303016" y="1301492"/>
            <a:ext cx="8139775" cy="3385512"/>
          </a:xfrm>
          <a:prstGeom prst="rect">
            <a:avLst/>
          </a:prstGeom>
          <a:noFill/>
          <a:ln>
            <a:noFill/>
          </a:ln>
        </p:spPr>
        <p:txBody>
          <a:bodyPr spcFirstLastPara="1" wrap="square" lIns="91425" tIns="91425" rIns="91425" bIns="91425" anchor="t" anchorCtr="0">
            <a:spAutoFit/>
          </a:bodyPr>
          <a:lstStyle/>
          <a:p>
            <a:r>
              <a:rPr lang="en-US" sz="1600" dirty="0" smtClean="0">
                <a:latin typeface="Times New Roman" pitchFamily="18" charset="0"/>
                <a:cs typeface="Times New Roman" pitchFamily="18" charset="0"/>
              </a:rPr>
              <a:t>[4] </a:t>
            </a:r>
            <a:r>
              <a:rPr lang="en-US" sz="1600" dirty="0">
                <a:latin typeface="Times New Roman" pitchFamily="18" charset="0"/>
                <a:cs typeface="Times New Roman" pitchFamily="18" charset="0"/>
              </a:rPr>
              <a:t>Pham Hoang </a:t>
            </a:r>
            <a:r>
              <a:rPr lang="en-US" sz="1600" dirty="0" err="1">
                <a:latin typeface="Times New Roman" pitchFamily="18" charset="0"/>
                <a:cs typeface="Times New Roman" pitchFamily="18" charset="0"/>
              </a:rPr>
              <a:t>Vuong</a:t>
            </a:r>
            <a:r>
              <a:rPr lang="en-US" sz="1600" dirty="0">
                <a:latin typeface="Times New Roman" pitchFamily="18" charset="0"/>
                <a:cs typeface="Times New Roman" pitchFamily="18" charset="0"/>
              </a:rPr>
              <a:t> et al., “Stock-Price Forecasting Based on </a:t>
            </a:r>
            <a:r>
              <a:rPr lang="en-US" sz="1600" dirty="0" err="1">
                <a:latin typeface="Times New Roman" pitchFamily="18" charset="0"/>
                <a:cs typeface="Times New Roman" pitchFamily="18" charset="0"/>
              </a:rPr>
              <a:t>XGBoost</a:t>
            </a:r>
            <a:r>
              <a:rPr lang="en-US" sz="1600" dirty="0">
                <a:latin typeface="Times New Roman" pitchFamily="18" charset="0"/>
                <a:cs typeface="Times New Roman" pitchFamily="18" charset="0"/>
              </a:rPr>
              <a:t> and LSTM”, 2022, Computer Systems Science and Engineering, Vol. 40, No. 1. </a:t>
            </a:r>
            <a:endParaRPr lang="en-US" sz="1600" dirty="0" smtClean="0">
              <a:latin typeface="Times New Roman" pitchFamily="18" charset="0"/>
              <a:cs typeface="Times New Roman" pitchFamily="18" charset="0"/>
            </a:endParaRPr>
          </a:p>
          <a:p>
            <a:endParaRPr lang="en-US" sz="1600" dirty="0">
              <a:latin typeface="Times New Roman" pitchFamily="18" charset="0"/>
              <a:cs typeface="Times New Roman" pitchFamily="18" charset="0"/>
            </a:endParaRPr>
          </a:p>
          <a:p>
            <a:r>
              <a:rPr lang="en-US" sz="1600" dirty="0" smtClean="0">
                <a:latin typeface="Times New Roman" pitchFamily="18" charset="0"/>
                <a:cs typeface="Times New Roman" pitchFamily="18" charset="0"/>
              </a:rPr>
              <a:t>Advantages:</a:t>
            </a:r>
          </a:p>
          <a:p>
            <a:pPr marL="285750" indent="-285750">
              <a:buFont typeface="Arial" pitchFamily="34" charset="0"/>
              <a:buChar char="•"/>
            </a:pPr>
            <a:r>
              <a:rPr lang="en-US" sz="1600" dirty="0">
                <a:latin typeface="Times New Roman" pitchFamily="18" charset="0"/>
                <a:cs typeface="Times New Roman" pitchFamily="18" charset="0"/>
              </a:rPr>
              <a:t>The combination of </a:t>
            </a:r>
            <a:r>
              <a:rPr lang="en-US" sz="1600" dirty="0" err="1">
                <a:latin typeface="Times New Roman" pitchFamily="18" charset="0"/>
                <a:cs typeface="Times New Roman" pitchFamily="18" charset="0"/>
              </a:rPr>
              <a:t>XGBoost</a:t>
            </a:r>
            <a:r>
              <a:rPr lang="en-US" sz="1600" dirty="0">
                <a:latin typeface="Times New Roman" pitchFamily="18" charset="0"/>
                <a:cs typeface="Times New Roman" pitchFamily="18" charset="0"/>
              </a:rPr>
              <a:t> for feature selection and LSTM for prediction improves forecasting accuracy</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Handles </a:t>
            </a:r>
            <a:r>
              <a:rPr lang="en-US" sz="1600" dirty="0">
                <a:latin typeface="Times New Roman" pitchFamily="18" charset="0"/>
                <a:cs typeface="Times New Roman" pitchFamily="18" charset="0"/>
              </a:rPr>
              <a:t>high-dimensional time-series data efficiently by selecting important features and removing redundancy</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r>
              <a:rPr lang="en-US" sz="1600" dirty="0" smtClean="0">
                <a:latin typeface="Times New Roman" pitchFamily="18" charset="0"/>
                <a:cs typeface="Times New Roman" pitchFamily="18" charset="0"/>
              </a:rPr>
              <a:t>Disadvantages:</a:t>
            </a:r>
          </a:p>
          <a:p>
            <a:pPr marL="285750" indent="-285750">
              <a:buFont typeface="Arial" pitchFamily="34" charset="0"/>
              <a:buChar char="•"/>
            </a:pPr>
            <a:r>
              <a:rPr lang="en-US" sz="1600" dirty="0">
                <a:latin typeface="Times New Roman" pitchFamily="18" charset="0"/>
                <a:cs typeface="Times New Roman" pitchFamily="18" charset="0"/>
              </a:rPr>
              <a:t>High computational cost due to the integration of gradient boosting and deep learning</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Requires </a:t>
            </a:r>
            <a:r>
              <a:rPr lang="en-US" sz="1600" dirty="0">
                <a:latin typeface="Times New Roman" pitchFamily="18" charset="0"/>
                <a:cs typeface="Times New Roman" pitchFamily="18" charset="0"/>
              </a:rPr>
              <a:t>careful tuning of </a:t>
            </a:r>
            <a:r>
              <a:rPr lang="en-US" sz="1600" dirty="0" err="1">
                <a:latin typeface="Times New Roman" pitchFamily="18" charset="0"/>
                <a:cs typeface="Times New Roman" pitchFamily="18" charset="0"/>
              </a:rPr>
              <a:t>hyperparameters</a:t>
            </a:r>
            <a:r>
              <a:rPr lang="en-US" sz="1600" dirty="0">
                <a:latin typeface="Times New Roman" pitchFamily="18" charset="0"/>
                <a:cs typeface="Times New Roman" pitchFamily="18" charset="0"/>
              </a:rPr>
              <a:t> in both </a:t>
            </a:r>
            <a:r>
              <a:rPr lang="en-US" sz="1600" dirty="0" err="1">
                <a:latin typeface="Times New Roman" pitchFamily="18" charset="0"/>
                <a:cs typeface="Times New Roman" pitchFamily="18" charset="0"/>
              </a:rPr>
              <a:t>XGBoost</a:t>
            </a:r>
            <a:r>
              <a:rPr lang="en-US" sz="1600" dirty="0">
                <a:latin typeface="Times New Roman" pitchFamily="18" charset="0"/>
                <a:cs typeface="Times New Roman" pitchFamily="18" charset="0"/>
              </a:rPr>
              <a:t> and LSTM for optimal performance</a:t>
            </a:r>
            <a:r>
              <a:rPr lang="en-US" sz="1600" dirty="0" smtClean="0">
                <a:latin typeface="Times New Roman" pitchFamily="18" charset="0"/>
                <a:cs typeface="Times New Roman" pitchFamily="18" charset="0"/>
              </a:rPr>
              <a:t>.</a:t>
            </a:r>
            <a:endParaRPr lang="en-US" sz="1600" dirty="0">
              <a:latin typeface="Times New Roman" pitchFamily="18" charset="0"/>
              <a:cs typeface="Times New Roman" pitchFamily="18" charset="0"/>
            </a:endParaRPr>
          </a:p>
        </p:txBody>
      </p:sp>
      <p:sp>
        <p:nvSpPr>
          <p:cNvPr id="1048617" name="Google Shape;98;p17"/>
          <p:cNvSpPr txBox="1"/>
          <p:nvPr/>
        </p:nvSpPr>
        <p:spPr>
          <a:xfrm>
            <a:off x="368800" y="259178"/>
            <a:ext cx="5305490" cy="89252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Literature Survey continuation</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Where are researchers with this?</a:t>
            </a:r>
            <a:endParaRPr sz="1600" b="1" i="1" dirty="0">
              <a:solidFill>
                <a:schemeClr val="dk2"/>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80031353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1048613" name="Google Shape;94;p17"/>
          <p:cNvSpPr txBox="1">
            <a:spLocks noGrp="1"/>
          </p:cNvSpPr>
          <p:nvPr>
            <p:ph type="sldNum" idx="12"/>
          </p:nvPr>
        </p:nvSpPr>
        <p:spPr>
          <a:xfrm>
            <a:off x="8508558" y="4766242"/>
            <a:ext cx="548700" cy="393600"/>
          </a:xfrm>
          <a:prstGeom prst="rect">
            <a:avLst/>
          </a:prstGeom>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en-GB"/>
              <a:t>9</a:t>
            </a:fld>
            <a:endParaRPr lang="en-GB"/>
          </a:p>
        </p:txBody>
      </p:sp>
      <p:sp>
        <p:nvSpPr>
          <p:cNvPr id="1048614" name="Google Shape;95;p17"/>
          <p:cNvSpPr txBox="1"/>
          <p:nvPr/>
        </p:nvSpPr>
        <p:spPr>
          <a:xfrm>
            <a:off x="296846" y="1308070"/>
            <a:ext cx="8139775" cy="3139291"/>
          </a:xfrm>
          <a:prstGeom prst="rect">
            <a:avLst/>
          </a:prstGeom>
          <a:noFill/>
          <a:ln>
            <a:noFill/>
          </a:ln>
        </p:spPr>
        <p:txBody>
          <a:bodyPr spcFirstLastPara="1" wrap="square" lIns="91425" tIns="91425" rIns="91425" bIns="91425" anchor="t" anchorCtr="0">
            <a:spAutoFit/>
          </a:bodyPr>
          <a:lstStyle/>
          <a:p>
            <a:r>
              <a:rPr lang="en-US" sz="1600" dirty="0" smtClean="0">
                <a:latin typeface="Times New Roman" pitchFamily="18" charset="0"/>
                <a:cs typeface="Times New Roman" pitchFamily="18" charset="0"/>
              </a:rPr>
              <a:t>[5] </a:t>
            </a:r>
            <a:r>
              <a:rPr lang="en-US" sz="1600" dirty="0" err="1">
                <a:latin typeface="Times New Roman" pitchFamily="18" charset="0"/>
                <a:cs typeface="Times New Roman" pitchFamily="18" charset="0"/>
              </a:rPr>
              <a:t>Xizi</a:t>
            </a:r>
            <a:r>
              <a:rPr lang="en-US" sz="1600" dirty="0">
                <a:latin typeface="Times New Roman" pitchFamily="18" charset="0"/>
                <a:cs typeface="Times New Roman" pitchFamily="18" charset="0"/>
              </a:rPr>
              <a:t> Pan, “Stock Price Prediction System LSTM Based on Deep Learning”, 2024, Journal of Economics and Public Finance, Vol. 10, No. 4</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r>
              <a:rPr lang="en-US" sz="1600" dirty="0">
                <a:latin typeface="Times New Roman" pitchFamily="18" charset="0"/>
                <a:cs typeface="Times New Roman" pitchFamily="18" charset="0"/>
              </a:rPr>
              <a:t>Advantages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LSTM </a:t>
            </a:r>
            <a:r>
              <a:rPr lang="en-US" sz="1600" dirty="0">
                <a:latin typeface="Times New Roman" pitchFamily="18" charset="0"/>
                <a:cs typeface="Times New Roman" pitchFamily="18" charset="0"/>
              </a:rPr>
              <a:t>outperforms traditional models like Linear Regression, SVR, Decision Tree </a:t>
            </a:r>
            <a:r>
              <a:rPr lang="en-US" sz="1600" dirty="0" smtClean="0">
                <a:latin typeface="Times New Roman" pitchFamily="18" charset="0"/>
                <a:cs typeface="Times New Roman" pitchFamily="18" charset="0"/>
              </a:rPr>
              <a:t>Regression.</a:t>
            </a:r>
          </a:p>
          <a:p>
            <a:pPr marL="285750" indent="-285750">
              <a:buFont typeface="Arial" pitchFamily="34" charset="0"/>
              <a:buChar char="•"/>
            </a:pPr>
            <a:r>
              <a:rPr lang="en-US" sz="1600" dirty="0" smtClean="0">
                <a:latin typeface="Times New Roman" pitchFamily="18" charset="0"/>
                <a:cs typeface="Times New Roman" pitchFamily="18" charset="0"/>
              </a:rPr>
              <a:t>Captures </a:t>
            </a:r>
            <a:r>
              <a:rPr lang="en-US" sz="1600" dirty="0">
                <a:latin typeface="Times New Roman" pitchFamily="18" charset="0"/>
                <a:cs typeface="Times New Roman" pitchFamily="18" charset="0"/>
              </a:rPr>
              <a:t>long-term dependencies effectively, reducing prediction errors</a:t>
            </a:r>
            <a:r>
              <a:rPr lang="en-US" sz="1600" dirty="0" smtClean="0">
                <a:latin typeface="Times New Roman" pitchFamily="18" charset="0"/>
                <a:cs typeface="Times New Roman" pitchFamily="18" charset="0"/>
              </a:rPr>
              <a:t>.</a:t>
            </a:r>
          </a:p>
          <a:p>
            <a:endParaRPr lang="en-US" sz="1600" dirty="0">
              <a:latin typeface="Times New Roman" pitchFamily="18" charset="0"/>
              <a:cs typeface="Times New Roman" pitchFamily="18" charset="0"/>
            </a:endParaRPr>
          </a:p>
          <a:p>
            <a:r>
              <a:rPr lang="en-US" sz="1600" dirty="0" smtClean="0">
                <a:latin typeface="Times New Roman" pitchFamily="18" charset="0"/>
                <a:cs typeface="Times New Roman" pitchFamily="18" charset="0"/>
              </a:rPr>
              <a:t>Disadvantages</a:t>
            </a:r>
          </a:p>
          <a:p>
            <a:pPr marL="285750" indent="-285750">
              <a:buFont typeface="Arial" pitchFamily="34" charset="0"/>
              <a:buChar char="•"/>
            </a:pPr>
            <a:r>
              <a:rPr lang="en-US" sz="1600" dirty="0">
                <a:latin typeface="Times New Roman" pitchFamily="18" charset="0"/>
                <a:cs typeface="Times New Roman" pitchFamily="18" charset="0"/>
              </a:rPr>
              <a:t>LSTM still struggles with highly volatile stocks like Tesla, leading to higher prediction errors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smtClean="0">
                <a:latin typeface="Times New Roman" pitchFamily="18" charset="0"/>
                <a:cs typeface="Times New Roman" pitchFamily="18" charset="0"/>
              </a:rPr>
              <a:t>Requires </a:t>
            </a:r>
            <a:r>
              <a:rPr lang="en-US" sz="1600" dirty="0">
                <a:latin typeface="Times New Roman" pitchFamily="18" charset="0"/>
                <a:cs typeface="Times New Roman" pitchFamily="18" charset="0"/>
              </a:rPr>
              <a:t>large amounts of historical data for accurate predictions</a:t>
            </a:r>
            <a:r>
              <a:rPr lang="en-US" sz="1600" dirty="0" smtClean="0">
                <a:latin typeface="Times New Roman" pitchFamily="18" charset="0"/>
                <a:cs typeface="Times New Roman" pitchFamily="18" charset="0"/>
              </a:rPr>
              <a:t>.</a:t>
            </a:r>
          </a:p>
        </p:txBody>
      </p:sp>
      <p:sp>
        <p:nvSpPr>
          <p:cNvPr id="1048617" name="Google Shape;98;p17"/>
          <p:cNvSpPr txBox="1"/>
          <p:nvPr/>
        </p:nvSpPr>
        <p:spPr>
          <a:xfrm>
            <a:off x="368800" y="259178"/>
            <a:ext cx="5305490" cy="89252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3000" b="1" dirty="0">
                <a:solidFill>
                  <a:srgbClr val="1155CC"/>
                </a:solidFill>
                <a:latin typeface="Times New Roman"/>
                <a:ea typeface="Times New Roman"/>
                <a:cs typeface="Times New Roman"/>
                <a:sym typeface="Times New Roman"/>
              </a:rPr>
              <a:t>Literature Survey continuation</a:t>
            </a:r>
            <a:endParaRPr sz="3000" b="1" dirty="0">
              <a:solidFill>
                <a:srgbClr val="1155CC"/>
              </a:solidFill>
              <a:latin typeface="Times New Roman"/>
              <a:ea typeface="Times New Roman"/>
              <a:cs typeface="Times New Roman"/>
              <a:sym typeface="Times New Roman"/>
            </a:endParaRPr>
          </a:p>
          <a:p>
            <a:pPr marL="0" lvl="0" indent="0" algn="l" rtl="0">
              <a:spcBef>
                <a:spcPts val="0"/>
              </a:spcBef>
              <a:spcAft>
                <a:spcPts val="0"/>
              </a:spcAft>
              <a:buNone/>
            </a:pPr>
            <a:r>
              <a:rPr lang="en-GB" sz="1600" b="1" i="1" dirty="0">
                <a:solidFill>
                  <a:schemeClr val="dk2"/>
                </a:solidFill>
                <a:latin typeface="Times New Roman"/>
                <a:ea typeface="Times New Roman"/>
                <a:cs typeface="Times New Roman"/>
                <a:sym typeface="Times New Roman"/>
              </a:rPr>
              <a:t>Where are researchers with this?</a:t>
            </a:r>
            <a:endParaRPr sz="1600" b="1" i="1" dirty="0">
              <a:solidFill>
                <a:schemeClr val="dk2"/>
              </a:solidFill>
              <a:latin typeface="Times New Roman"/>
              <a:ea typeface="Times New Roman"/>
              <a:cs typeface="Times New Roman"/>
              <a:sym typeface="Times New Roman"/>
            </a:endParaRPr>
          </a:p>
        </p:txBody>
      </p:sp>
    </p:spTree>
    <p:extLst>
      <p:ext uri="{BB962C8B-B14F-4D97-AF65-F5344CB8AC3E}">
        <p14:creationId xmlns:p14="http://schemas.microsoft.com/office/powerpoint/2010/main" val="3046674402"/>
      </p:ext>
    </p:extLst>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1065</TotalTime>
  <Words>1940</Words>
  <Application>Microsoft Office PowerPoint</Application>
  <PresentationFormat>On-screen Show (16:9)</PresentationFormat>
  <Paragraphs>338</Paragraphs>
  <Slides>37</Slides>
  <Notes>36</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Simple Light</vt:lpstr>
      <vt:lpstr>Stock Data and Lagged Correlation</vt:lpstr>
      <vt:lpstr>PowerPoint Presentation</vt:lpstr>
      <vt:lpstr>PowerPoint Presentation</vt:lpstr>
      <vt:lpstr>Problem statement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dc:title>
  <dc:creator>2201117TI</dc:creator>
  <cp:lastModifiedBy>91924</cp:lastModifiedBy>
  <cp:revision>375</cp:revision>
  <dcterms:created xsi:type="dcterms:W3CDTF">2022-07-18T14:48:45Z</dcterms:created>
  <dcterms:modified xsi:type="dcterms:W3CDTF">2025-03-12T17:36:26Z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bdd9cc79fe7c4977ac1ee73593679e37</vt:lpwstr>
  </property>
</Properties>
</file>